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76" r:id="rId4"/>
    <p:sldId id="268" r:id="rId5"/>
    <p:sldId id="259" r:id="rId6"/>
    <p:sldId id="258" r:id="rId7"/>
    <p:sldId id="277" r:id="rId8"/>
    <p:sldId id="278" r:id="rId9"/>
    <p:sldId id="261" r:id="rId10"/>
    <p:sldId id="270" r:id="rId11"/>
    <p:sldId id="271" r:id="rId12"/>
    <p:sldId id="264" r:id="rId13"/>
    <p:sldId id="273" r:id="rId14"/>
    <p:sldId id="274" r:id="rId15"/>
    <p:sldId id="267"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0894" autoAdjust="0"/>
  </p:normalViewPr>
  <p:slideViewPr>
    <p:cSldViewPr snapToGrid="0" snapToObjects="1">
      <p:cViewPr varScale="1">
        <p:scale>
          <a:sx n="205" d="100"/>
          <a:sy n="205" d="100"/>
        </p:scale>
        <p:origin x="-1752"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5153E4-55E4-F343-B6DB-348CC9068FC1}" type="datetimeFigureOut">
              <a:rPr lang="en-US" smtClean="0"/>
              <a:t>2016-12-08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70626B-FF57-914D-9455-E0319D2A161B}" type="slidenum">
              <a:rPr lang="en-US" smtClean="0"/>
              <a:t>‹#›</a:t>
            </a:fld>
            <a:endParaRPr lang="en-US"/>
          </a:p>
        </p:txBody>
      </p:sp>
    </p:spTree>
    <p:extLst>
      <p:ext uri="{BB962C8B-B14F-4D97-AF65-F5344CB8AC3E}">
        <p14:creationId xmlns:p14="http://schemas.microsoft.com/office/powerpoint/2010/main" val="27893253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Thresholds compiled by Brennan et al. Oxygen on the Y axis, and different species are shown in the X axis, separated in 3 groups according to their vertical habitat: pelagic, </a:t>
            </a:r>
            <a:r>
              <a:rPr lang="en-US" baseline="0" dirty="0" err="1" smtClean="0"/>
              <a:t>demersal</a:t>
            </a:r>
            <a:r>
              <a:rPr lang="en-US" baseline="0" dirty="0" smtClean="0"/>
              <a:t>, benthic &amp; </a:t>
            </a:r>
            <a:r>
              <a:rPr lang="en-US" baseline="0" dirty="0" err="1" smtClean="0"/>
              <a:t>infaunal</a:t>
            </a:r>
            <a:r>
              <a:rPr lang="en-US" baseline="0" dirty="0" smtClean="0"/>
              <a:t>.</a:t>
            </a:r>
          </a:p>
          <a:p>
            <a:endParaRPr lang="en-US" baseline="0" dirty="0" smtClean="0"/>
          </a:p>
          <a:p>
            <a:r>
              <a:rPr lang="en-US" baseline="0" dirty="0" smtClean="0"/>
              <a:t>The black symbols show the preferred oxygen levels reported in the literature for the different species (bars when ranges were reported or circles if single values were reported), while the red show the critical oxygen levels at which each species are negatively affected by oxygen concentrations.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Animals</a:t>
            </a:r>
            <a:r>
              <a:rPr lang="en-US" baseline="0" dirty="0" smtClean="0"/>
              <a:t> with the highest critical levels will be the first ones affected by decreasing oxygen levels. In this case, post-</a:t>
            </a:r>
            <a:r>
              <a:rPr lang="en-US" baseline="0" dirty="0" err="1" smtClean="0"/>
              <a:t>smolt</a:t>
            </a:r>
            <a:r>
              <a:rPr lang="en-US" baseline="0" dirty="0" smtClean="0"/>
              <a:t> Atlantic salmon, the Atlantic </a:t>
            </a:r>
            <a:r>
              <a:rPr lang="en-US" baseline="0" dirty="0" err="1" smtClean="0"/>
              <a:t>wolffish</a:t>
            </a:r>
            <a:r>
              <a:rPr lang="en-US" baseline="0" dirty="0" smtClean="0"/>
              <a:t> and snow crab, in each of the habitats.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Animals with low thresholds</a:t>
            </a:r>
            <a:r>
              <a:rPr lang="en-US" baseline="0" dirty="0" smtClean="0"/>
              <a:t>, such as the Adult Greenland Halibut, will be more resilient to declining oxygen.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Atlantic</a:t>
            </a:r>
            <a:r>
              <a:rPr lang="en-US" baseline="0" dirty="0" smtClean="0"/>
              <a:t> </a:t>
            </a:r>
            <a:r>
              <a:rPr lang="en-US" baseline="0" dirty="0" err="1" smtClean="0"/>
              <a:t>wolffish</a:t>
            </a:r>
            <a:r>
              <a:rPr lang="en-US" baseline="0" dirty="0" smtClean="0"/>
              <a:t> has the overall highest critical threshold of </a:t>
            </a:r>
            <a:r>
              <a:rPr lang="en-US" dirty="0" smtClean="0"/>
              <a:t>6.64</a:t>
            </a:r>
            <a:r>
              <a:rPr lang="en-US" baseline="0" dirty="0" smtClean="0"/>
              <a:t> mg/L, equivalent to 207 </a:t>
            </a:r>
            <a:r>
              <a:rPr lang="en-US" baseline="0" dirty="0" err="1" smtClean="0"/>
              <a:t>uM</a:t>
            </a:r>
            <a:r>
              <a:rPr lang="en-US" baseline="0" dirty="0" smtClean="0"/>
              <a:t>  or 70% sat</a:t>
            </a:r>
          </a:p>
          <a:p>
            <a:r>
              <a:rPr lang="en-US" sz="1200" b="0" kern="1200" baseline="0" dirty="0" smtClean="0">
                <a:solidFill>
                  <a:schemeClr val="tx1"/>
                </a:solidFill>
                <a:latin typeface="+mn-lt"/>
                <a:ea typeface="+mn-ea"/>
                <a:cs typeface="+mn-cs"/>
              </a:rPr>
              <a:t>Atlantic </a:t>
            </a:r>
            <a:r>
              <a:rPr lang="en-US" sz="1200" b="0" kern="1200" baseline="0" dirty="0" err="1" smtClean="0">
                <a:solidFill>
                  <a:schemeClr val="tx1"/>
                </a:solidFill>
                <a:latin typeface="+mn-lt"/>
                <a:ea typeface="+mn-ea"/>
                <a:cs typeface="+mn-cs"/>
              </a:rPr>
              <a:t>wolffish</a:t>
            </a:r>
            <a:r>
              <a:rPr lang="en-US" sz="1200" b="0" kern="1200" baseline="0" dirty="0" smtClean="0">
                <a:solidFill>
                  <a:schemeClr val="tx1"/>
                </a:solidFill>
                <a:latin typeface="+mn-lt"/>
                <a:ea typeface="+mn-ea"/>
                <a:cs typeface="+mn-cs"/>
              </a:rPr>
              <a:t> is listed as a species of </a:t>
            </a:r>
            <a:r>
              <a:rPr lang="en-US" sz="1200" b="0" i="0" kern="1200" dirty="0" smtClean="0">
                <a:solidFill>
                  <a:schemeClr val="tx1"/>
                </a:solidFill>
                <a:latin typeface="+mn-lt"/>
                <a:ea typeface="+mn-ea"/>
                <a:cs typeface="+mn-cs"/>
              </a:rPr>
              <a:t>special concern under the Species at Risk Act</a:t>
            </a:r>
            <a:r>
              <a:rPr lang="en-US" sz="1200" b="0" i="0" kern="1200" baseline="0" dirty="0" smtClean="0">
                <a:solidFill>
                  <a:schemeClr val="tx1"/>
                </a:solidFill>
                <a:latin typeface="+mn-lt"/>
                <a:ea typeface="+mn-ea"/>
                <a:cs typeface="+mn-cs"/>
              </a:rPr>
              <a:t>.</a:t>
            </a:r>
            <a:endParaRPr lang="en-US" dirty="0" smtClean="0"/>
          </a:p>
          <a:p>
            <a:endParaRPr lang="en-US" baseline="0" dirty="0" smtClean="0"/>
          </a:p>
          <a:p>
            <a:endParaRPr lang="en-US" baseline="0" dirty="0" smtClean="0"/>
          </a:p>
          <a:p>
            <a:r>
              <a:rPr lang="en-US" baseline="0" dirty="0" smtClean="0"/>
              <a:t>---Brennan et al</a:t>
            </a:r>
          </a:p>
          <a:p>
            <a:r>
              <a:rPr lang="en-US" sz="1200" kern="1200" dirty="0" smtClean="0">
                <a:solidFill>
                  <a:schemeClr val="tx1"/>
                </a:solidFill>
                <a:latin typeface="+mn-lt"/>
                <a:ea typeface="+mn-ea"/>
                <a:cs typeface="+mn-cs"/>
              </a:rPr>
              <a:t> Pelagic organisms occupy the middle or surface ocean waters uninfluenced by the shore or bottom; </a:t>
            </a:r>
            <a:r>
              <a:rPr lang="en-US" sz="1200" kern="1200" dirty="0" err="1" smtClean="0">
                <a:solidFill>
                  <a:schemeClr val="tx1"/>
                </a:solidFill>
                <a:latin typeface="+mn-lt"/>
                <a:ea typeface="+mn-ea"/>
                <a:cs typeface="+mn-cs"/>
              </a:rPr>
              <a:t>demersal</a:t>
            </a:r>
            <a:r>
              <a:rPr lang="en-US" sz="1200" kern="1200" dirty="0" smtClean="0">
                <a:solidFill>
                  <a:schemeClr val="tx1"/>
                </a:solidFill>
                <a:latin typeface="+mn-lt"/>
                <a:ea typeface="+mn-ea"/>
                <a:cs typeface="+mn-cs"/>
              </a:rPr>
              <a:t> species live on or near the seabed; benthic creatures live on the seabed; and </a:t>
            </a:r>
            <a:r>
              <a:rPr lang="en-US" sz="1200" kern="1200" dirty="0" err="1" smtClean="0">
                <a:solidFill>
                  <a:schemeClr val="tx1"/>
                </a:solidFill>
                <a:latin typeface="+mn-lt"/>
                <a:ea typeface="+mn-ea"/>
                <a:cs typeface="+mn-cs"/>
              </a:rPr>
              <a:t>infauna</a:t>
            </a:r>
            <a:r>
              <a:rPr lang="en-US" sz="1200" kern="1200" dirty="0" smtClean="0">
                <a:solidFill>
                  <a:schemeClr val="tx1"/>
                </a:solidFill>
                <a:latin typeface="+mn-lt"/>
                <a:ea typeface="+mn-ea"/>
                <a:cs typeface="+mn-cs"/>
              </a:rPr>
              <a:t> live within bottom substrate.</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critical oxygen level </a:t>
            </a:r>
            <a:r>
              <a:rPr lang="en-US" sz="1200" kern="1200" dirty="0" smtClean="0">
                <a:solidFill>
                  <a:schemeClr val="tx1"/>
                </a:solidFill>
                <a:latin typeface="+mn-lt"/>
                <a:ea typeface="+mn-ea"/>
                <a:cs typeface="+mn-cs"/>
              </a:rPr>
              <a:t>is not consistently defined across the literature, and in many cases is undefined. Here we assume critical oxygen to represent the level at which oxygen consumption becomes dependent on oxygen concentration, or in other words, as </a:t>
            </a:r>
            <a:r>
              <a:rPr lang="en-US" sz="1200" b="1" kern="1200" dirty="0" smtClean="0">
                <a:solidFill>
                  <a:schemeClr val="tx1"/>
                </a:solidFill>
                <a:latin typeface="+mn-lt"/>
                <a:ea typeface="+mn-ea"/>
                <a:cs typeface="+mn-cs"/>
              </a:rPr>
              <a:t>the point at which</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metabolism slows</a:t>
            </a:r>
            <a:endParaRPr lang="en-US" b="1" dirty="0" smtClean="0"/>
          </a:p>
          <a:p>
            <a:endParaRPr lang="en-US" dirty="0"/>
          </a:p>
        </p:txBody>
      </p:sp>
      <p:sp>
        <p:nvSpPr>
          <p:cNvPr id="4" name="Slide Number Placeholder 3"/>
          <p:cNvSpPr>
            <a:spLocks noGrp="1"/>
          </p:cNvSpPr>
          <p:nvPr>
            <p:ph type="sldNum" sz="quarter" idx="10"/>
          </p:nvPr>
        </p:nvSpPr>
        <p:spPr/>
        <p:txBody>
          <a:bodyPr/>
          <a:lstStyle/>
          <a:p>
            <a:fld id="{220055FE-EA16-FF48-9EDB-FD437BF2F4A9}" type="slidenum">
              <a:rPr lang="en-US" smtClean="0"/>
              <a:t>11</a:t>
            </a:fld>
            <a:endParaRPr lang="en-US"/>
          </a:p>
        </p:txBody>
      </p:sp>
    </p:spTree>
    <p:extLst>
      <p:ext uri="{BB962C8B-B14F-4D97-AF65-F5344CB8AC3E}">
        <p14:creationId xmlns:p14="http://schemas.microsoft.com/office/powerpoint/2010/main" val="3130745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A bit of</a:t>
            </a:r>
            <a:r>
              <a:rPr lang="en-US" sz="1200" b="0" kern="1200" baseline="0" dirty="0" smtClean="0">
                <a:solidFill>
                  <a:schemeClr val="tx1"/>
                </a:solidFill>
                <a:latin typeface="+mn-lt"/>
                <a:ea typeface="+mn-ea"/>
                <a:cs typeface="+mn-cs"/>
              </a:rPr>
              <a:t> background of Atlantic </a:t>
            </a:r>
            <a:r>
              <a:rPr lang="en-US" sz="1200" b="0" kern="1200" baseline="0" dirty="0" err="1" smtClean="0">
                <a:solidFill>
                  <a:schemeClr val="tx1"/>
                </a:solidFill>
                <a:latin typeface="+mn-lt"/>
                <a:ea typeface="+mn-ea"/>
                <a:cs typeface="+mn-cs"/>
              </a:rPr>
              <a:t>Wolffish</a:t>
            </a:r>
            <a:r>
              <a:rPr lang="en-US" sz="1200" b="0" kern="1200" baseline="0" dirty="0" smtClean="0">
                <a:solidFill>
                  <a:schemeClr val="tx1"/>
                </a:solidFill>
                <a:latin typeface="+mn-lt"/>
                <a:ea typeface="+mn-ea"/>
                <a:cs typeface="+mn-cs"/>
              </a:rPr>
              <a:t>.  This is a species listed as </a:t>
            </a:r>
            <a:r>
              <a:rPr lang="en-US" sz="1200" b="0" i="0" kern="1200" dirty="0" smtClean="0">
                <a:solidFill>
                  <a:schemeClr val="tx1"/>
                </a:solidFill>
                <a:latin typeface="+mn-lt"/>
                <a:ea typeface="+mn-ea"/>
                <a:cs typeface="+mn-cs"/>
              </a:rPr>
              <a:t>special concern under the Species at Risk Act (SARA) and COSEWIC.</a:t>
            </a:r>
            <a:r>
              <a:rPr lang="en-US" sz="1200" b="0" i="0" kern="1200" baseline="0" dirty="0" smtClean="0">
                <a:solidFill>
                  <a:schemeClr val="tx1"/>
                </a:solidFill>
                <a:latin typeface="+mn-lt"/>
                <a:ea typeface="+mn-ea"/>
                <a:cs typeface="+mn-cs"/>
              </a:rPr>
              <a:t>  The figures here compare the observed distributions on the </a:t>
            </a:r>
            <a:r>
              <a:rPr lang="en-US" sz="1200" b="0" i="0" kern="1200" baseline="0" dirty="0" err="1" smtClean="0">
                <a:solidFill>
                  <a:schemeClr val="tx1"/>
                </a:solidFill>
                <a:latin typeface="+mn-lt"/>
                <a:ea typeface="+mn-ea"/>
                <a:cs typeface="+mn-cs"/>
              </a:rPr>
              <a:t>Scotian</a:t>
            </a:r>
            <a:r>
              <a:rPr lang="en-US" sz="1200" b="0" i="0" kern="1200" baseline="0" dirty="0" smtClean="0">
                <a:solidFill>
                  <a:schemeClr val="tx1"/>
                </a:solidFill>
                <a:latin typeface="+mn-lt"/>
                <a:ea typeface="+mn-ea"/>
                <a:cs typeface="+mn-cs"/>
              </a:rPr>
              <a:t> Shelf in the 70’ against the late 90’s early 2000’s. The less amount of red that we see in the most recent times indicate the decrease in the abundance of </a:t>
            </a:r>
            <a:r>
              <a:rPr lang="en-US" sz="1200" b="0" i="0" kern="1200" baseline="0" dirty="0" err="1" smtClean="0">
                <a:solidFill>
                  <a:schemeClr val="tx1"/>
                </a:solidFill>
                <a:latin typeface="+mn-lt"/>
                <a:ea typeface="+mn-ea"/>
                <a:cs typeface="+mn-cs"/>
              </a:rPr>
              <a:t>wolffish</a:t>
            </a:r>
            <a:r>
              <a:rPr lang="en-US" sz="1200" b="0" i="0" kern="1200" baseline="0" dirty="0" smtClean="0">
                <a:solidFill>
                  <a:schemeClr val="tx1"/>
                </a:solidFill>
                <a:latin typeface="+mn-lt"/>
                <a:ea typeface="+mn-ea"/>
                <a:cs typeface="+mn-cs"/>
              </a:rPr>
              <a:t>.</a:t>
            </a:r>
          </a:p>
          <a:p>
            <a:endParaRPr lang="en-US" sz="1200" b="0" i="0" kern="1200" baseline="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t>
            </a:r>
          </a:p>
          <a:p>
            <a:r>
              <a:rPr lang="en-US" sz="1200" b="1" kern="1200" dirty="0" smtClean="0">
                <a:solidFill>
                  <a:schemeClr val="tx1"/>
                </a:solidFill>
                <a:latin typeface="+mn-lt"/>
                <a:ea typeface="+mn-ea"/>
                <a:cs typeface="+mn-cs"/>
              </a:rPr>
              <a:t>Atlantic </a:t>
            </a:r>
            <a:r>
              <a:rPr lang="en-US" sz="1200" b="1" kern="1200" dirty="0" err="1" smtClean="0">
                <a:solidFill>
                  <a:schemeClr val="tx1"/>
                </a:solidFill>
                <a:latin typeface="+mn-lt"/>
                <a:ea typeface="+mn-ea"/>
                <a:cs typeface="+mn-cs"/>
              </a:rPr>
              <a:t>Wolffish</a:t>
            </a:r>
            <a:r>
              <a:rPr lang="en-US" sz="1200" b="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Anarhichas</a:t>
            </a:r>
            <a:r>
              <a:rPr lang="en-US" sz="1200" b="1" i="1" kern="1200" dirty="0" smtClean="0">
                <a:solidFill>
                  <a:schemeClr val="tx1"/>
                </a:solidFill>
                <a:latin typeface="+mn-lt"/>
                <a:ea typeface="+mn-ea"/>
                <a:cs typeface="+mn-cs"/>
              </a:rPr>
              <a:t> lupus</a:t>
            </a:r>
            <a:r>
              <a:rPr lang="en-US" sz="1200" b="1"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 	</a:t>
            </a:r>
          </a:p>
          <a:p>
            <a:r>
              <a:rPr lang="en-US" sz="1200" b="0" i="0" kern="1200" dirty="0" smtClean="0">
                <a:solidFill>
                  <a:schemeClr val="tx1"/>
                </a:solidFill>
                <a:latin typeface="+mn-lt"/>
                <a:ea typeface="+mn-ea"/>
                <a:cs typeface="+mn-cs"/>
              </a:rPr>
              <a:t>Species of special concern under the Species at Risk Act (SARA) • </a:t>
            </a:r>
          </a:p>
          <a:p>
            <a:r>
              <a:rPr lang="en-US" sz="1200" b="0" i="0" kern="1200" dirty="0" smtClean="0">
                <a:solidFill>
                  <a:schemeClr val="tx1"/>
                </a:solidFill>
                <a:latin typeface="+mn-lt"/>
                <a:ea typeface="+mn-ea"/>
                <a:cs typeface="+mn-cs"/>
              </a:rPr>
              <a:t>Identified as depleted on the </a:t>
            </a:r>
            <a:r>
              <a:rPr lang="en-US" sz="1200" b="0" i="0" kern="1200" dirty="0" err="1" smtClean="0">
                <a:solidFill>
                  <a:schemeClr val="tx1"/>
                </a:solidFill>
                <a:latin typeface="+mn-lt"/>
                <a:ea typeface="+mn-ea"/>
                <a:cs typeface="+mn-cs"/>
              </a:rPr>
              <a:t>Scotian</a:t>
            </a:r>
            <a:r>
              <a:rPr lang="en-US" sz="1200" b="0" i="0" kern="1200" dirty="0" smtClean="0">
                <a:solidFill>
                  <a:schemeClr val="tx1"/>
                </a:solidFill>
                <a:latin typeface="+mn-lt"/>
                <a:ea typeface="+mn-ea"/>
                <a:cs typeface="+mn-cs"/>
              </a:rPr>
              <a:t> Shelf (</a:t>
            </a:r>
            <a:r>
              <a:rPr lang="en-US" sz="1200" b="0" i="0" kern="1200" dirty="0" err="1" smtClean="0">
                <a:solidFill>
                  <a:schemeClr val="tx1"/>
                </a:solidFill>
                <a:latin typeface="+mn-lt"/>
                <a:ea typeface="+mn-ea"/>
                <a:cs typeface="+mn-cs"/>
              </a:rPr>
              <a:t>Horsman</a:t>
            </a:r>
            <a:r>
              <a:rPr lang="en-US" sz="1200" b="0" i="0" kern="1200" dirty="0" smtClean="0">
                <a:solidFill>
                  <a:schemeClr val="tx1"/>
                </a:solidFill>
                <a:latin typeface="+mn-lt"/>
                <a:ea typeface="+mn-ea"/>
                <a:cs typeface="+mn-cs"/>
              </a:rPr>
              <a:t> and </a:t>
            </a:r>
            <a:r>
              <a:rPr lang="en-US" sz="1200" b="0" i="0" kern="1200" dirty="0" err="1" smtClean="0">
                <a:solidFill>
                  <a:schemeClr val="tx1"/>
                </a:solidFill>
                <a:latin typeface="+mn-lt"/>
                <a:ea typeface="+mn-ea"/>
                <a:cs typeface="+mn-cs"/>
              </a:rPr>
              <a:t>Shackell</a:t>
            </a:r>
            <a:r>
              <a:rPr lang="en-US" sz="1200" b="0" i="0" kern="1200" dirty="0" smtClean="0">
                <a:solidFill>
                  <a:schemeClr val="tx1"/>
                </a:solidFill>
                <a:latin typeface="+mn-lt"/>
                <a:ea typeface="+mn-ea"/>
                <a:cs typeface="+mn-cs"/>
              </a:rPr>
              <a:t>, 2009; fig. 7) •  </a:t>
            </a:r>
          </a:p>
          <a:p>
            <a:r>
              <a:rPr lang="en-US" sz="1200" b="0" i="0" kern="1200" dirty="0" smtClean="0">
                <a:solidFill>
                  <a:schemeClr val="tx1"/>
                </a:solidFill>
                <a:latin typeface="+mn-lt"/>
                <a:ea typeface="+mn-ea"/>
                <a:cs typeface="+mn-cs"/>
              </a:rPr>
              <a:t>Oxygen levels below 60 – 70% saturation leads to physiological problems (</a:t>
            </a:r>
            <a:r>
              <a:rPr lang="en-US" sz="1200" b="0" i="0" kern="1200" dirty="0" err="1" smtClean="0">
                <a:solidFill>
                  <a:schemeClr val="tx1"/>
                </a:solidFill>
                <a:latin typeface="+mn-lt"/>
                <a:ea typeface="+mn-ea"/>
                <a:cs typeface="+mn-cs"/>
              </a:rPr>
              <a:t>Jouaquim</a:t>
            </a:r>
            <a:r>
              <a:rPr lang="en-US" sz="1200" b="0" i="0" kern="1200" dirty="0" smtClean="0">
                <a:solidFill>
                  <a:schemeClr val="tx1"/>
                </a:solidFill>
                <a:latin typeface="+mn-lt"/>
                <a:ea typeface="+mn-ea"/>
                <a:cs typeface="+mn-cs"/>
              </a:rPr>
              <a:t> and </a:t>
            </a:r>
            <a:r>
              <a:rPr lang="en-US" sz="1200" b="0" i="0" kern="1200" dirty="0" err="1" smtClean="0">
                <a:solidFill>
                  <a:schemeClr val="tx1"/>
                </a:solidFill>
                <a:latin typeface="+mn-lt"/>
                <a:ea typeface="+mn-ea"/>
                <a:cs typeface="+mn-cs"/>
              </a:rPr>
              <a:t>Gamperl</a:t>
            </a:r>
            <a:r>
              <a:rPr lang="en-US" sz="1200" b="0" i="0" kern="1200" dirty="0" smtClean="0">
                <a:solidFill>
                  <a:schemeClr val="tx1"/>
                </a:solidFill>
                <a:latin typeface="+mn-lt"/>
                <a:ea typeface="+mn-ea"/>
                <a:cs typeface="+mn-cs"/>
              </a:rPr>
              <a:t>, 2004). •  </a:t>
            </a:r>
          </a:p>
          <a:p>
            <a:r>
              <a:rPr lang="en-US" sz="1200" b="0" i="0" kern="1200" dirty="0" smtClean="0">
                <a:solidFill>
                  <a:schemeClr val="tx1"/>
                </a:solidFill>
                <a:latin typeface="+mn-lt"/>
                <a:ea typeface="+mn-ea"/>
                <a:cs typeface="+mn-cs"/>
              </a:rPr>
              <a:t>Sensitive to temperature, especially during their planktonic larval and early juvenile stages (February to April). Critical temperature threshold for growth and survival: 9 – 11oC (Natural Resources Canada, 2007).</a:t>
            </a:r>
          </a:p>
          <a:p>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E56C8D-326F-104A-9EF4-16C92B011DF8}" type="slidenum">
              <a:rPr lang="en-US" smtClean="0"/>
              <a:t>13</a:t>
            </a:fld>
            <a:endParaRPr lang="en-US"/>
          </a:p>
        </p:txBody>
      </p:sp>
    </p:spTree>
    <p:extLst>
      <p:ext uri="{BB962C8B-B14F-4D97-AF65-F5344CB8AC3E}">
        <p14:creationId xmlns:p14="http://schemas.microsoft.com/office/powerpoint/2010/main" val="230732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overlapped red areas are the climatological</a:t>
            </a:r>
            <a:r>
              <a:rPr lang="en-US" baseline="0" dirty="0" smtClean="0"/>
              <a:t> conditions for bottom oxygen concentrations Pre-1980 (left – data for 1930 to 1980) and Post-1980 (right, data for 1980 to 2010).  Showing bottom O2 because Atlantic </a:t>
            </a:r>
            <a:r>
              <a:rPr lang="en-US" baseline="0" dirty="0" err="1" smtClean="0"/>
              <a:t>Wolffish</a:t>
            </a:r>
            <a:r>
              <a:rPr lang="en-US" baseline="0" dirty="0" smtClean="0"/>
              <a:t> is a </a:t>
            </a:r>
            <a:r>
              <a:rPr lang="en-US" baseline="0" dirty="0" err="1" smtClean="0"/>
              <a:t>demersal</a:t>
            </a:r>
            <a:r>
              <a:rPr lang="en-US" baseline="0" dirty="0" smtClean="0"/>
              <a:t> fish that lives near the seafloor.</a:t>
            </a:r>
            <a:endParaRPr lang="en-US" dirty="0"/>
          </a:p>
        </p:txBody>
      </p:sp>
      <p:sp>
        <p:nvSpPr>
          <p:cNvPr id="4" name="Slide Number Placeholder 3"/>
          <p:cNvSpPr>
            <a:spLocks noGrp="1"/>
          </p:cNvSpPr>
          <p:nvPr>
            <p:ph type="sldNum" sz="quarter" idx="10"/>
          </p:nvPr>
        </p:nvSpPr>
        <p:spPr/>
        <p:txBody>
          <a:bodyPr/>
          <a:lstStyle/>
          <a:p>
            <a:fld id="{C8E56C8D-326F-104A-9EF4-16C92B011DF8}" type="slidenum">
              <a:rPr lang="en-US" smtClean="0"/>
              <a:t>14</a:t>
            </a:fld>
            <a:endParaRPr lang="en-US"/>
          </a:p>
        </p:txBody>
      </p:sp>
    </p:spTree>
    <p:extLst>
      <p:ext uri="{BB962C8B-B14F-4D97-AF65-F5344CB8AC3E}">
        <p14:creationId xmlns:p14="http://schemas.microsoft.com/office/powerpoint/2010/main" val="2307327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D57CBA28-826F-1E4B-AEE6-838E0DB5A7C7}" type="datetimeFigureOut">
              <a:rPr lang="en-US" smtClean="0"/>
              <a:t>2016-12-08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56775-3620-5340-85E0-FA6ECCA5EF67}" type="slidenum">
              <a:rPr lang="en-US" smtClean="0"/>
              <a:t>‹#›</a:t>
            </a:fld>
            <a:endParaRPr lang="en-US"/>
          </a:p>
        </p:txBody>
      </p:sp>
    </p:spTree>
    <p:extLst>
      <p:ext uri="{BB962C8B-B14F-4D97-AF65-F5344CB8AC3E}">
        <p14:creationId xmlns:p14="http://schemas.microsoft.com/office/powerpoint/2010/main" val="1849421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D57CBA28-826F-1E4B-AEE6-838E0DB5A7C7}" type="datetimeFigureOut">
              <a:rPr lang="en-US" smtClean="0"/>
              <a:t>2016-12-08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56775-3620-5340-85E0-FA6ECCA5EF67}" type="slidenum">
              <a:rPr lang="en-US" smtClean="0"/>
              <a:t>‹#›</a:t>
            </a:fld>
            <a:endParaRPr lang="en-US"/>
          </a:p>
        </p:txBody>
      </p:sp>
    </p:spTree>
    <p:extLst>
      <p:ext uri="{BB962C8B-B14F-4D97-AF65-F5344CB8AC3E}">
        <p14:creationId xmlns:p14="http://schemas.microsoft.com/office/powerpoint/2010/main" val="1270263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D57CBA28-826F-1E4B-AEE6-838E0DB5A7C7}" type="datetimeFigureOut">
              <a:rPr lang="en-US" smtClean="0"/>
              <a:t>2016-12-08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56775-3620-5340-85E0-FA6ECCA5EF67}" type="slidenum">
              <a:rPr lang="en-US" smtClean="0"/>
              <a:t>‹#›</a:t>
            </a:fld>
            <a:endParaRPr lang="en-US"/>
          </a:p>
        </p:txBody>
      </p:sp>
    </p:spTree>
    <p:extLst>
      <p:ext uri="{BB962C8B-B14F-4D97-AF65-F5344CB8AC3E}">
        <p14:creationId xmlns:p14="http://schemas.microsoft.com/office/powerpoint/2010/main" val="1144835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D57CBA28-826F-1E4B-AEE6-838E0DB5A7C7}" type="datetimeFigureOut">
              <a:rPr lang="en-US" smtClean="0"/>
              <a:t>2016-12-08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56775-3620-5340-85E0-FA6ECCA5EF67}" type="slidenum">
              <a:rPr lang="en-US" smtClean="0"/>
              <a:t>‹#›</a:t>
            </a:fld>
            <a:endParaRPr lang="en-US"/>
          </a:p>
        </p:txBody>
      </p:sp>
    </p:spTree>
    <p:extLst>
      <p:ext uri="{BB962C8B-B14F-4D97-AF65-F5344CB8AC3E}">
        <p14:creationId xmlns:p14="http://schemas.microsoft.com/office/powerpoint/2010/main" val="2870184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D57CBA28-826F-1E4B-AEE6-838E0DB5A7C7}" type="datetimeFigureOut">
              <a:rPr lang="en-US" smtClean="0"/>
              <a:t>2016-12-08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56775-3620-5340-85E0-FA6ECCA5EF67}" type="slidenum">
              <a:rPr lang="en-US" smtClean="0"/>
              <a:t>‹#›</a:t>
            </a:fld>
            <a:endParaRPr lang="en-US"/>
          </a:p>
        </p:txBody>
      </p:sp>
    </p:spTree>
    <p:extLst>
      <p:ext uri="{BB962C8B-B14F-4D97-AF65-F5344CB8AC3E}">
        <p14:creationId xmlns:p14="http://schemas.microsoft.com/office/powerpoint/2010/main" val="428133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D57CBA28-826F-1E4B-AEE6-838E0DB5A7C7}" type="datetimeFigureOut">
              <a:rPr lang="en-US" smtClean="0"/>
              <a:t>2016-12-08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256775-3620-5340-85E0-FA6ECCA5EF67}" type="slidenum">
              <a:rPr lang="en-US" smtClean="0"/>
              <a:t>‹#›</a:t>
            </a:fld>
            <a:endParaRPr lang="en-US"/>
          </a:p>
        </p:txBody>
      </p:sp>
    </p:spTree>
    <p:extLst>
      <p:ext uri="{BB962C8B-B14F-4D97-AF65-F5344CB8AC3E}">
        <p14:creationId xmlns:p14="http://schemas.microsoft.com/office/powerpoint/2010/main" val="711555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D57CBA28-826F-1E4B-AEE6-838E0DB5A7C7}" type="datetimeFigureOut">
              <a:rPr lang="en-US" smtClean="0"/>
              <a:t>2016-12-08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256775-3620-5340-85E0-FA6ECCA5EF67}" type="slidenum">
              <a:rPr lang="en-US" smtClean="0"/>
              <a:t>‹#›</a:t>
            </a:fld>
            <a:endParaRPr lang="en-US"/>
          </a:p>
        </p:txBody>
      </p:sp>
    </p:spTree>
    <p:extLst>
      <p:ext uri="{BB962C8B-B14F-4D97-AF65-F5344CB8AC3E}">
        <p14:creationId xmlns:p14="http://schemas.microsoft.com/office/powerpoint/2010/main" val="2365858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D57CBA28-826F-1E4B-AEE6-838E0DB5A7C7}" type="datetimeFigureOut">
              <a:rPr lang="en-US" smtClean="0"/>
              <a:t>2016-12-08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256775-3620-5340-85E0-FA6ECCA5EF67}" type="slidenum">
              <a:rPr lang="en-US" smtClean="0"/>
              <a:t>‹#›</a:t>
            </a:fld>
            <a:endParaRPr lang="en-US"/>
          </a:p>
        </p:txBody>
      </p:sp>
    </p:spTree>
    <p:extLst>
      <p:ext uri="{BB962C8B-B14F-4D97-AF65-F5344CB8AC3E}">
        <p14:creationId xmlns:p14="http://schemas.microsoft.com/office/powerpoint/2010/main" val="331232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7CBA28-826F-1E4B-AEE6-838E0DB5A7C7}" type="datetimeFigureOut">
              <a:rPr lang="en-US" smtClean="0"/>
              <a:t>2016-12-08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256775-3620-5340-85E0-FA6ECCA5EF67}" type="slidenum">
              <a:rPr lang="en-US" smtClean="0"/>
              <a:t>‹#›</a:t>
            </a:fld>
            <a:endParaRPr lang="en-US"/>
          </a:p>
        </p:txBody>
      </p:sp>
    </p:spTree>
    <p:extLst>
      <p:ext uri="{BB962C8B-B14F-4D97-AF65-F5344CB8AC3E}">
        <p14:creationId xmlns:p14="http://schemas.microsoft.com/office/powerpoint/2010/main" val="204593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57CBA28-826F-1E4B-AEE6-838E0DB5A7C7}" type="datetimeFigureOut">
              <a:rPr lang="en-US" smtClean="0"/>
              <a:t>2016-12-08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256775-3620-5340-85E0-FA6ECCA5EF67}" type="slidenum">
              <a:rPr lang="en-US" smtClean="0"/>
              <a:t>‹#›</a:t>
            </a:fld>
            <a:endParaRPr lang="en-US"/>
          </a:p>
        </p:txBody>
      </p:sp>
    </p:spTree>
    <p:extLst>
      <p:ext uri="{BB962C8B-B14F-4D97-AF65-F5344CB8AC3E}">
        <p14:creationId xmlns:p14="http://schemas.microsoft.com/office/powerpoint/2010/main" val="326058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57CBA28-826F-1E4B-AEE6-838E0DB5A7C7}" type="datetimeFigureOut">
              <a:rPr lang="en-US" smtClean="0"/>
              <a:t>2016-12-08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256775-3620-5340-85E0-FA6ECCA5EF67}" type="slidenum">
              <a:rPr lang="en-US" smtClean="0"/>
              <a:t>‹#›</a:t>
            </a:fld>
            <a:endParaRPr lang="en-US"/>
          </a:p>
        </p:txBody>
      </p:sp>
    </p:spTree>
    <p:extLst>
      <p:ext uri="{BB962C8B-B14F-4D97-AF65-F5344CB8AC3E}">
        <p14:creationId xmlns:p14="http://schemas.microsoft.com/office/powerpoint/2010/main" val="2211632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7CBA28-826F-1E4B-AEE6-838E0DB5A7C7}" type="datetimeFigureOut">
              <a:rPr lang="en-US" smtClean="0"/>
              <a:t>2016-12-08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56775-3620-5340-85E0-FA6ECCA5EF67}" type="slidenum">
              <a:rPr lang="en-US" smtClean="0"/>
              <a:t>‹#›</a:t>
            </a:fld>
            <a:endParaRPr lang="en-US"/>
          </a:p>
        </p:txBody>
      </p:sp>
    </p:spTree>
    <p:extLst>
      <p:ext uri="{BB962C8B-B14F-4D97-AF65-F5344CB8AC3E}">
        <p14:creationId xmlns:p14="http://schemas.microsoft.com/office/powerpoint/2010/main" val="1553110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g"/><Relationship Id="rId5"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7.jpeg"/><Relationship Id="rId5" Type="http://schemas.openxmlformats.org/officeDocument/2006/relationships/image" Target="../media/image18.jpg"/><Relationship Id="rId6" Type="http://schemas.openxmlformats.org/officeDocument/2006/relationships/image" Target="../media/image16.jpeg"/><Relationship Id="rId7"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5.png"/><Relationship Id="rId6" Type="http://schemas.microsoft.com/office/2007/relationships/hdphoto" Target="../media/hdphoto1.wdp"/><Relationship Id="rId7" Type="http://schemas.openxmlformats.org/officeDocument/2006/relationships/image" Target="../media/image26.png"/><Relationship Id="rId8" Type="http://schemas.microsoft.com/office/2007/relationships/hdphoto" Target="../media/hdphoto2.wdp"/><Relationship Id="rId9" Type="http://schemas.openxmlformats.org/officeDocument/2006/relationships/image" Target="../media/image27.png"/><Relationship Id="rId10" Type="http://schemas.microsoft.com/office/2007/relationships/hdphoto" Target="../media/hdphoto3.wdp"/><Relationship Id="rId11"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png"/><Relationship Id="rId13" Type="http://schemas.openxmlformats.org/officeDocument/2006/relationships/image" Target="../media/image5.png"/><Relationship Id="rId14" Type="http://schemas.openxmlformats.org/officeDocument/2006/relationships/image" Target="../media/image6.png"/><Relationship Id="rId1" Type="http://schemas.microsoft.com/office/2007/relationships/media" Target="../media/media1.mov"/><Relationship Id="rId2" Type="http://schemas.openxmlformats.org/officeDocument/2006/relationships/video" Target="../media/media1.mov"/><Relationship Id="rId3" Type="http://schemas.microsoft.com/office/2007/relationships/media" Target="../media/media2.mov"/><Relationship Id="rId4" Type="http://schemas.openxmlformats.org/officeDocument/2006/relationships/video" Target="../media/media2.mov"/><Relationship Id="rId5" Type="http://schemas.microsoft.com/office/2007/relationships/media" Target="../media/media3.mov"/><Relationship Id="rId6" Type="http://schemas.openxmlformats.org/officeDocument/2006/relationships/video" Target="../media/media3.mov"/><Relationship Id="rId7" Type="http://schemas.microsoft.com/office/2007/relationships/media" Target="../media/media4.mov"/><Relationship Id="rId8" Type="http://schemas.openxmlformats.org/officeDocument/2006/relationships/video" Target="../media/media4.mov"/><Relationship Id="rId9" Type="http://schemas.openxmlformats.org/officeDocument/2006/relationships/slideLayout" Target="../slideLayouts/slideLayout7.xml"/><Relationship Id="rId10"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descr="wenxia:OneDrive:acmodel_paper:ACM:domain.png"/>
          <p:cNvPicPr/>
          <p:nvPr/>
        </p:nvPicPr>
        <p:blipFill rotWithShape="1">
          <a:blip r:embed="rId2">
            <a:alphaModFix amt="27000"/>
            <a:extLst>
              <a:ext uri="{28A0092B-C50C-407E-A947-70E740481C1C}">
                <a14:useLocalDpi xmlns:a14="http://schemas.microsoft.com/office/drawing/2010/main" val="0"/>
              </a:ext>
            </a:extLst>
          </a:blip>
          <a:srcRect l="11681" t="11575" r="18181" b="7218"/>
          <a:stretch/>
        </p:blipFill>
        <p:spPr bwMode="auto">
          <a:xfrm>
            <a:off x="-308911" y="-265999"/>
            <a:ext cx="9825106" cy="7465073"/>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266007" y="326062"/>
            <a:ext cx="5937969" cy="3140476"/>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74622" y="257513"/>
            <a:ext cx="7772400" cy="3784884"/>
          </a:xfrm>
        </p:spPr>
        <p:txBody>
          <a:bodyPr>
            <a:normAutofit/>
          </a:bodyPr>
          <a:lstStyle/>
          <a:p>
            <a:pPr algn="l"/>
            <a:r>
              <a:rPr lang="en-US" sz="3600" dirty="0" smtClean="0"/>
              <a:t>Biogeochemical Trends </a:t>
            </a:r>
            <a:br>
              <a:rPr lang="en-US" sz="3600" dirty="0" smtClean="0"/>
            </a:br>
            <a:r>
              <a:rPr lang="en-US" sz="3600" dirty="0" smtClean="0"/>
              <a:t>and </a:t>
            </a:r>
            <a:br>
              <a:rPr lang="en-US" sz="3600" dirty="0" smtClean="0"/>
            </a:br>
            <a:r>
              <a:rPr lang="en-US" sz="3600" dirty="0" smtClean="0"/>
              <a:t>Their Ecosystem Impacts </a:t>
            </a:r>
            <a:br>
              <a:rPr lang="en-US" sz="3600" dirty="0" smtClean="0"/>
            </a:br>
            <a:r>
              <a:rPr lang="en-US" sz="3600" dirty="0" smtClean="0"/>
              <a:t>in </a:t>
            </a:r>
            <a:br>
              <a:rPr lang="en-US" sz="3600" dirty="0" smtClean="0"/>
            </a:br>
            <a:r>
              <a:rPr lang="en-US" sz="3600" dirty="0" smtClean="0"/>
              <a:t>Atlantic Canada</a:t>
            </a:r>
            <a:br>
              <a:rPr lang="en-US" sz="3600" dirty="0" smtClean="0"/>
            </a:br>
            <a:endParaRPr lang="en-US" sz="3600" dirty="0"/>
          </a:p>
        </p:txBody>
      </p:sp>
      <p:sp>
        <p:nvSpPr>
          <p:cNvPr id="5" name="Rectangle 4"/>
          <p:cNvSpPr/>
          <p:nvPr/>
        </p:nvSpPr>
        <p:spPr>
          <a:xfrm>
            <a:off x="4075917" y="2617063"/>
            <a:ext cx="4796711" cy="183092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3560285" y="2695388"/>
            <a:ext cx="5344320" cy="1752600"/>
          </a:xfrm>
        </p:spPr>
        <p:txBody>
          <a:bodyPr>
            <a:noAutofit/>
          </a:bodyPr>
          <a:lstStyle/>
          <a:p>
            <a:pPr algn="r"/>
            <a:r>
              <a:rPr lang="en-US" sz="2400" dirty="0">
                <a:solidFill>
                  <a:schemeClr val="tx1"/>
                </a:solidFill>
              </a:rPr>
              <a:t>Katja Fennel, </a:t>
            </a:r>
            <a:r>
              <a:rPr lang="en-US" sz="2400" dirty="0" err="1">
                <a:solidFill>
                  <a:schemeClr val="tx1"/>
                </a:solidFill>
              </a:rPr>
              <a:t>Krysten</a:t>
            </a:r>
            <a:r>
              <a:rPr lang="en-US" sz="2400" dirty="0">
                <a:solidFill>
                  <a:schemeClr val="tx1"/>
                </a:solidFill>
              </a:rPr>
              <a:t> Rutherford</a:t>
            </a:r>
            <a:r>
              <a:rPr lang="en-US" sz="2400" dirty="0" smtClean="0">
                <a:solidFill>
                  <a:schemeClr val="tx1"/>
                </a:solidFill>
              </a:rPr>
              <a:t>,</a:t>
            </a:r>
          </a:p>
          <a:p>
            <a:pPr algn="r"/>
            <a:r>
              <a:rPr lang="en-US" sz="2400" dirty="0" smtClean="0">
                <a:solidFill>
                  <a:schemeClr val="tx1"/>
                </a:solidFill>
              </a:rPr>
              <a:t>Angela </a:t>
            </a:r>
            <a:r>
              <a:rPr lang="en-US" sz="2400" dirty="0">
                <a:solidFill>
                  <a:schemeClr val="tx1"/>
                </a:solidFill>
              </a:rPr>
              <a:t>Kuhn, </a:t>
            </a:r>
            <a:r>
              <a:rPr lang="en-US" sz="2400" dirty="0" err="1">
                <a:solidFill>
                  <a:schemeClr val="tx1"/>
                </a:solidFill>
              </a:rPr>
              <a:t>Wenxia</a:t>
            </a:r>
            <a:r>
              <a:rPr lang="en-US" sz="2400" dirty="0">
                <a:solidFill>
                  <a:schemeClr val="tx1"/>
                </a:solidFill>
              </a:rPr>
              <a:t> Zhang, </a:t>
            </a:r>
            <a:endParaRPr lang="en-US" sz="2400" dirty="0" smtClean="0">
              <a:solidFill>
                <a:schemeClr val="tx1"/>
              </a:solidFill>
            </a:endParaRPr>
          </a:p>
          <a:p>
            <a:pPr algn="r"/>
            <a:r>
              <a:rPr lang="en-US" sz="2400" dirty="0" smtClean="0">
                <a:solidFill>
                  <a:schemeClr val="tx1"/>
                </a:solidFill>
              </a:rPr>
              <a:t>Katie </a:t>
            </a:r>
            <a:r>
              <a:rPr lang="en-US" sz="2400" dirty="0">
                <a:solidFill>
                  <a:schemeClr val="tx1"/>
                </a:solidFill>
              </a:rPr>
              <a:t>Brennan, </a:t>
            </a:r>
            <a:r>
              <a:rPr lang="en-US" sz="2400" dirty="0" smtClean="0">
                <a:solidFill>
                  <a:schemeClr val="tx1"/>
                </a:solidFill>
              </a:rPr>
              <a:t>Laura </a:t>
            </a:r>
            <a:r>
              <a:rPr lang="en-US" sz="2400" dirty="0" err="1" smtClean="0">
                <a:solidFill>
                  <a:schemeClr val="tx1"/>
                </a:solidFill>
              </a:rPr>
              <a:t>Bianucci</a:t>
            </a:r>
            <a:r>
              <a:rPr lang="en-US" sz="2400" dirty="0" smtClean="0">
                <a:solidFill>
                  <a:schemeClr val="tx1"/>
                </a:solidFill>
              </a:rPr>
              <a:t>, </a:t>
            </a:r>
          </a:p>
          <a:p>
            <a:pPr algn="r"/>
            <a:r>
              <a:rPr lang="en-US" sz="2400" dirty="0" err="1" smtClean="0">
                <a:solidFill>
                  <a:schemeClr val="tx1"/>
                </a:solidFill>
              </a:rPr>
              <a:t>Rui</a:t>
            </a:r>
            <a:r>
              <a:rPr lang="en-US" sz="2400" dirty="0" smtClean="0">
                <a:solidFill>
                  <a:schemeClr val="tx1"/>
                </a:solidFill>
              </a:rPr>
              <a:t> </a:t>
            </a:r>
            <a:r>
              <a:rPr lang="en-US" sz="2400" dirty="0">
                <a:solidFill>
                  <a:schemeClr val="tx1"/>
                </a:solidFill>
              </a:rPr>
              <a:t>Zhang</a:t>
            </a:r>
            <a:r>
              <a:rPr lang="en-CA" sz="2400" dirty="0" smtClean="0">
                <a:solidFill>
                  <a:schemeClr val="tx1"/>
                </a:solidFill>
                <a:effectLst/>
              </a:rPr>
              <a:t> </a:t>
            </a:r>
            <a:endParaRPr lang="en-US" sz="2400" dirty="0">
              <a:solidFill>
                <a:schemeClr val="tx1"/>
              </a:solidFill>
            </a:endParaRPr>
          </a:p>
        </p:txBody>
      </p:sp>
      <p:sp>
        <p:nvSpPr>
          <p:cNvPr id="6" name="TextBox 5"/>
          <p:cNvSpPr txBox="1"/>
          <p:nvPr/>
        </p:nvSpPr>
        <p:spPr>
          <a:xfrm>
            <a:off x="4805292" y="6401086"/>
            <a:ext cx="4185123" cy="369332"/>
          </a:xfrm>
          <a:prstGeom prst="rect">
            <a:avLst/>
          </a:prstGeom>
          <a:noFill/>
        </p:spPr>
        <p:txBody>
          <a:bodyPr wrap="none" rtlCol="0">
            <a:spAutoFit/>
          </a:bodyPr>
          <a:lstStyle/>
          <a:p>
            <a:r>
              <a:rPr lang="en-US" dirty="0" smtClean="0"/>
              <a:t>AGU Fall Meeting, December 15, 2016</a:t>
            </a:r>
            <a:endParaRPr lang="en-US" dirty="0"/>
          </a:p>
        </p:txBody>
      </p:sp>
    </p:spTree>
    <p:extLst>
      <p:ext uri="{BB962C8B-B14F-4D97-AF65-F5344CB8AC3E}">
        <p14:creationId xmlns:p14="http://schemas.microsoft.com/office/powerpoint/2010/main" val="24009031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now_crab_fromDFO.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095782" y="5255615"/>
            <a:ext cx="2123527" cy="1557253"/>
          </a:xfrm>
          <a:prstGeom prst="rect">
            <a:avLst/>
          </a:prstGeom>
        </p:spPr>
      </p:pic>
      <p:sp>
        <p:nvSpPr>
          <p:cNvPr id="2" name="TextBox 1"/>
          <p:cNvSpPr txBox="1"/>
          <p:nvPr/>
        </p:nvSpPr>
        <p:spPr>
          <a:xfrm>
            <a:off x="343311" y="222121"/>
            <a:ext cx="8395816" cy="1200329"/>
          </a:xfrm>
          <a:prstGeom prst="rect">
            <a:avLst/>
          </a:prstGeom>
          <a:noFill/>
        </p:spPr>
        <p:txBody>
          <a:bodyPr wrap="square" rtlCol="0">
            <a:spAutoFit/>
          </a:bodyPr>
          <a:lstStyle/>
          <a:p>
            <a:r>
              <a:rPr lang="en-US" b="1" dirty="0" smtClean="0"/>
              <a:t>How will marine species in the Atlantic Canada region respond to these changes?</a:t>
            </a:r>
          </a:p>
          <a:p>
            <a:endParaRPr lang="en-US" dirty="0"/>
          </a:p>
          <a:p>
            <a:r>
              <a:rPr lang="en-US" dirty="0"/>
              <a:t>s</a:t>
            </a:r>
            <a:r>
              <a:rPr lang="en-US" dirty="0" smtClean="0"/>
              <a:t>pecies-specific thresholds + regional ocean model + climate change forcing</a:t>
            </a:r>
            <a:endParaRPr lang="en-US" dirty="0"/>
          </a:p>
        </p:txBody>
      </p:sp>
      <p:grpSp>
        <p:nvGrpSpPr>
          <p:cNvPr id="14" name="Group 13"/>
          <p:cNvGrpSpPr/>
          <p:nvPr/>
        </p:nvGrpSpPr>
        <p:grpSpPr>
          <a:xfrm>
            <a:off x="0" y="1626955"/>
            <a:ext cx="8881953" cy="5093580"/>
            <a:chOff x="0" y="1626955"/>
            <a:chExt cx="8881953" cy="5093580"/>
          </a:xfrm>
        </p:grpSpPr>
        <p:sp>
          <p:nvSpPr>
            <p:cNvPr id="3" name="TextBox 2"/>
            <p:cNvSpPr txBox="1"/>
            <p:nvPr/>
          </p:nvSpPr>
          <p:spPr>
            <a:xfrm>
              <a:off x="0" y="1626955"/>
              <a:ext cx="4355311" cy="3139321"/>
            </a:xfrm>
            <a:prstGeom prst="rect">
              <a:avLst/>
            </a:prstGeom>
            <a:noFill/>
          </p:spPr>
          <p:txBody>
            <a:bodyPr wrap="square" rtlCol="0">
              <a:spAutoFit/>
            </a:bodyPr>
            <a:lstStyle/>
            <a:p>
              <a:pPr marL="742950" lvl="1" indent="-285750">
                <a:buFont typeface="Arial"/>
                <a:buChar char="•"/>
              </a:pPr>
              <a:r>
                <a:rPr lang="en-US" dirty="0" smtClean="0">
                  <a:cs typeface="Arial"/>
                </a:rPr>
                <a:t>Identified key </a:t>
              </a:r>
              <a:r>
                <a:rPr lang="en-US" dirty="0">
                  <a:cs typeface="Arial"/>
                </a:rPr>
                <a:t>marine fish and </a:t>
              </a:r>
              <a:r>
                <a:rPr lang="en-US" dirty="0" smtClean="0">
                  <a:cs typeface="Arial"/>
                </a:rPr>
                <a:t>macro-invertebrate </a:t>
              </a:r>
              <a:r>
                <a:rPr lang="en-US" dirty="0">
                  <a:cs typeface="Arial"/>
                </a:rPr>
                <a:t>species in the Gulf of St. Lawrence and </a:t>
              </a:r>
              <a:r>
                <a:rPr lang="en-US" dirty="0" err="1">
                  <a:cs typeface="Arial"/>
                </a:rPr>
                <a:t>Scotian</a:t>
              </a:r>
              <a:r>
                <a:rPr lang="en-US" dirty="0">
                  <a:cs typeface="Arial"/>
                </a:rPr>
                <a:t> Shelf </a:t>
              </a:r>
              <a:r>
                <a:rPr lang="en-US" dirty="0" smtClean="0">
                  <a:cs typeface="Arial"/>
                </a:rPr>
                <a:t>region </a:t>
              </a:r>
              <a:r>
                <a:rPr lang="en-US" dirty="0" smtClean="0">
                  <a:latin typeface="Arial"/>
                  <a:cs typeface="Arial"/>
                </a:rPr>
                <a:t>(</a:t>
              </a:r>
              <a:r>
                <a:rPr lang="en-US" dirty="0">
                  <a:cs typeface="Arial"/>
                </a:rPr>
                <a:t>53 species + life </a:t>
              </a:r>
              <a:r>
                <a:rPr lang="en-US" dirty="0" smtClean="0">
                  <a:cs typeface="Arial"/>
                </a:rPr>
                <a:t>stages, i.e. egg</a:t>
              </a:r>
              <a:r>
                <a:rPr lang="en-US" dirty="0">
                  <a:cs typeface="Arial"/>
                </a:rPr>
                <a:t>, larvae, juvenile, </a:t>
              </a:r>
              <a:r>
                <a:rPr lang="en-US" dirty="0" smtClean="0">
                  <a:cs typeface="Arial"/>
                </a:rPr>
                <a:t>adult</a:t>
              </a:r>
              <a:r>
                <a:rPr lang="en-US" dirty="0" smtClean="0">
                  <a:latin typeface="Arial"/>
                  <a:cs typeface="Arial"/>
                </a:rPr>
                <a:t>)</a:t>
              </a:r>
              <a:br>
                <a:rPr lang="en-US" dirty="0" smtClean="0">
                  <a:latin typeface="Arial"/>
                  <a:cs typeface="Arial"/>
                </a:rPr>
              </a:br>
              <a:endParaRPr lang="en-US" dirty="0" smtClean="0">
                <a:latin typeface="Arial"/>
                <a:cs typeface="Arial"/>
              </a:endParaRPr>
            </a:p>
            <a:p>
              <a:pPr marL="742950" lvl="1" indent="-285750">
                <a:buFont typeface="Arial"/>
                <a:buChar char="•"/>
              </a:pPr>
              <a:r>
                <a:rPr lang="en-US" dirty="0" smtClean="0">
                  <a:cs typeface="Arial"/>
                </a:rPr>
                <a:t>Reviewed experimental </a:t>
              </a:r>
              <a:r>
                <a:rPr lang="en-US" dirty="0">
                  <a:cs typeface="Arial"/>
                </a:rPr>
                <a:t>and observational </a:t>
              </a:r>
              <a:r>
                <a:rPr lang="en-US" dirty="0" smtClean="0">
                  <a:cs typeface="Arial"/>
                </a:rPr>
                <a:t>studies regarding salinity, </a:t>
              </a:r>
              <a:r>
                <a:rPr lang="en-US" dirty="0">
                  <a:cs typeface="Arial"/>
                </a:rPr>
                <a:t>temperature, </a:t>
              </a:r>
              <a:r>
                <a:rPr lang="en-US" b="1" dirty="0">
                  <a:cs typeface="Arial"/>
                </a:rPr>
                <a:t>oxygen</a:t>
              </a:r>
              <a:r>
                <a:rPr lang="en-US" dirty="0">
                  <a:cs typeface="Arial"/>
                </a:rPr>
                <a:t>, </a:t>
              </a:r>
              <a:r>
                <a:rPr lang="en-US" dirty="0" smtClean="0">
                  <a:cs typeface="Arial"/>
                </a:rPr>
                <a:t>pH</a:t>
              </a:r>
            </a:p>
          </p:txBody>
        </p:sp>
        <p:sp>
          <p:nvSpPr>
            <p:cNvPr id="8" name="TextBox 7"/>
            <p:cNvSpPr txBox="1"/>
            <p:nvPr/>
          </p:nvSpPr>
          <p:spPr>
            <a:xfrm>
              <a:off x="4904440" y="1760289"/>
              <a:ext cx="3977513" cy="3139321"/>
            </a:xfrm>
            <a:prstGeom prst="rect">
              <a:avLst/>
            </a:prstGeom>
            <a:noFill/>
          </p:spPr>
          <p:txBody>
            <a:bodyPr wrap="square" rtlCol="0">
              <a:spAutoFit/>
            </a:bodyPr>
            <a:lstStyle/>
            <a:p>
              <a:r>
                <a:rPr lang="en-US" dirty="0" smtClean="0">
                  <a:cs typeface="Arial"/>
                </a:rPr>
                <a:t>Criteria for species inclusion:</a:t>
              </a:r>
            </a:p>
            <a:p>
              <a:endParaRPr lang="en-US" dirty="0" smtClean="0">
                <a:latin typeface="Arial"/>
                <a:cs typeface="Arial"/>
              </a:endParaRPr>
            </a:p>
            <a:p>
              <a:pPr marL="285750" indent="-285750">
                <a:buFont typeface="Arial"/>
                <a:buChar char="•"/>
              </a:pPr>
              <a:r>
                <a:rPr lang="en-US" dirty="0">
                  <a:solidFill>
                    <a:srgbClr val="000000"/>
                  </a:solidFill>
                  <a:cs typeface="Arial"/>
                </a:rPr>
                <a:t>Support a commercial fishery.</a:t>
              </a:r>
              <a:br>
                <a:rPr lang="en-US" dirty="0">
                  <a:solidFill>
                    <a:srgbClr val="000000"/>
                  </a:solidFill>
                  <a:cs typeface="Arial"/>
                </a:rPr>
              </a:br>
              <a:endParaRPr lang="en-US" dirty="0">
                <a:solidFill>
                  <a:srgbClr val="000000"/>
                </a:solidFill>
                <a:cs typeface="Arial"/>
              </a:endParaRPr>
            </a:p>
            <a:p>
              <a:pPr marL="285750" indent="-285750">
                <a:buFont typeface="Arial"/>
                <a:buChar char="•"/>
              </a:pPr>
              <a:r>
                <a:rPr lang="en-US" dirty="0">
                  <a:solidFill>
                    <a:srgbClr val="000000"/>
                  </a:solidFill>
                  <a:cs typeface="Arial"/>
                </a:rPr>
                <a:t>Threatened or at risk status.</a:t>
              </a:r>
              <a:br>
                <a:rPr lang="en-US" dirty="0">
                  <a:solidFill>
                    <a:srgbClr val="000000"/>
                  </a:solidFill>
                  <a:cs typeface="Arial"/>
                </a:rPr>
              </a:br>
              <a:endParaRPr lang="en-US" dirty="0">
                <a:solidFill>
                  <a:srgbClr val="000000"/>
                </a:solidFill>
                <a:cs typeface="Arial"/>
              </a:endParaRPr>
            </a:p>
            <a:p>
              <a:pPr marL="285750" indent="-285750">
                <a:buFont typeface="Arial"/>
                <a:buChar char="•"/>
              </a:pPr>
              <a:r>
                <a:rPr lang="en-US" dirty="0" err="1">
                  <a:solidFill>
                    <a:srgbClr val="000000"/>
                  </a:solidFill>
                  <a:cs typeface="Arial"/>
                </a:rPr>
                <a:t>Bycatch</a:t>
              </a:r>
              <a:r>
                <a:rPr lang="en-US" dirty="0">
                  <a:solidFill>
                    <a:srgbClr val="000000"/>
                  </a:solidFill>
                  <a:cs typeface="Arial"/>
                </a:rPr>
                <a:t>, baitfish, invasive, vagrant, important for ecosystem energy transfer, or predator or prey of the above species. </a:t>
              </a:r>
            </a:p>
            <a:p>
              <a:endParaRPr lang="en-US" dirty="0">
                <a:latin typeface="Arial"/>
                <a:cs typeface="Arial"/>
              </a:endParaRPr>
            </a:p>
          </p:txBody>
        </p:sp>
        <p:sp>
          <p:nvSpPr>
            <p:cNvPr id="9" name="Rectangle 8"/>
            <p:cNvSpPr/>
            <p:nvPr/>
          </p:nvSpPr>
          <p:spPr>
            <a:xfrm>
              <a:off x="4874203" y="1719969"/>
              <a:ext cx="4007750" cy="30140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43311" y="6351203"/>
              <a:ext cx="5431621" cy="369332"/>
            </a:xfrm>
            <a:prstGeom prst="rect">
              <a:avLst/>
            </a:prstGeom>
            <a:noFill/>
          </p:spPr>
          <p:txBody>
            <a:bodyPr wrap="square" rtlCol="0">
              <a:spAutoFit/>
            </a:bodyPr>
            <a:lstStyle/>
            <a:p>
              <a:r>
                <a:rPr lang="en-CA" dirty="0" smtClean="0">
                  <a:solidFill>
                    <a:prstClr val="black"/>
                  </a:solidFill>
                </a:rPr>
                <a:t>Brennan, Blanchard &amp; Fennel</a:t>
              </a:r>
              <a:r>
                <a:rPr lang="en-CA" i="1" dirty="0" smtClean="0">
                  <a:solidFill>
                    <a:prstClr val="black"/>
                  </a:solidFill>
                </a:rPr>
                <a:t>,  </a:t>
              </a:r>
              <a:r>
                <a:rPr lang="en-CA" i="1" dirty="0" err="1" smtClean="0">
                  <a:solidFill>
                    <a:prstClr val="black"/>
                  </a:solidFill>
                </a:rPr>
                <a:t>Plos</a:t>
              </a:r>
              <a:r>
                <a:rPr lang="en-CA" i="1" dirty="0" smtClean="0">
                  <a:solidFill>
                    <a:prstClr val="black"/>
                  </a:solidFill>
                </a:rPr>
                <a:t> ONE </a:t>
              </a:r>
              <a:r>
                <a:rPr lang="en-CA" dirty="0" smtClean="0">
                  <a:solidFill>
                    <a:prstClr val="black"/>
                  </a:solidFill>
                </a:rPr>
                <a:t>(2016)</a:t>
              </a:r>
              <a:endParaRPr lang="en-CA" dirty="0">
                <a:solidFill>
                  <a:prstClr val="black"/>
                </a:solidFill>
              </a:endParaRPr>
            </a:p>
          </p:txBody>
        </p:sp>
      </p:grpSp>
      <p:pic>
        <p:nvPicPr>
          <p:cNvPr id="10" name="Picture 9" descr="AtlanticSalmo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343311" y="5048347"/>
            <a:ext cx="2302997" cy="952865"/>
          </a:xfrm>
          <a:prstGeom prst="rect">
            <a:avLst/>
          </a:prstGeom>
        </p:spPr>
      </p:pic>
      <p:pic>
        <p:nvPicPr>
          <p:cNvPr id="11" name="Picture 10" descr="Anarhichas_lupus2.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46308" y="4899610"/>
            <a:ext cx="2576796" cy="945684"/>
          </a:xfrm>
          <a:prstGeom prst="rect">
            <a:avLst/>
          </a:prstGeom>
        </p:spPr>
      </p:pic>
      <p:pic>
        <p:nvPicPr>
          <p:cNvPr id="13" name="Picture 12" descr="GreenlandHalibut2.jpg"/>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84563" y="4787058"/>
            <a:ext cx="2159437" cy="937114"/>
          </a:xfrm>
          <a:prstGeom prst="rect">
            <a:avLst/>
          </a:prstGeom>
        </p:spPr>
      </p:pic>
    </p:spTree>
    <p:extLst>
      <p:ext uri="{BB962C8B-B14F-4D97-AF65-F5344CB8AC3E}">
        <p14:creationId xmlns:p14="http://schemas.microsoft.com/office/powerpoint/2010/main" val="544426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042" y="1556859"/>
            <a:ext cx="9050266" cy="3142440"/>
            <a:chOff x="-18042" y="1556859"/>
            <a:chExt cx="9050266" cy="3142440"/>
          </a:xfrm>
        </p:grpSpPr>
        <p:pic>
          <p:nvPicPr>
            <p:cNvPr id="3" name="Picture 5" descr="C:\Users\Laura\Desktop\OTN\oxy_levels_pref_crit_modified_black_red (1).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8762" r="2718"/>
            <a:stretch/>
          </p:blipFill>
          <p:spPr bwMode="auto">
            <a:xfrm>
              <a:off x="-18042" y="1556859"/>
              <a:ext cx="8869274" cy="3142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6200000">
              <a:off x="8377635" y="3646381"/>
              <a:ext cx="1032179" cy="276999"/>
            </a:xfrm>
            <a:prstGeom prst="rect">
              <a:avLst/>
            </a:prstGeom>
            <a:noFill/>
          </p:spPr>
          <p:txBody>
            <a:bodyPr wrap="none" rtlCol="0">
              <a:spAutoFit/>
            </a:bodyPr>
            <a:lstStyle/>
            <a:p>
              <a:r>
                <a:rPr lang="en-US" sz="1200" dirty="0" smtClean="0">
                  <a:latin typeface="Times New Roman"/>
                  <a:cs typeface="Times New Roman"/>
                </a:rPr>
                <a:t>Oxygen [</a:t>
              </a:r>
              <a:r>
                <a:rPr lang="en-US" sz="1200" dirty="0" err="1" smtClean="0">
                  <a:latin typeface="Times New Roman"/>
                  <a:cs typeface="Times New Roman"/>
                </a:rPr>
                <a:t>μM</a:t>
              </a:r>
              <a:r>
                <a:rPr lang="en-US" sz="1200" dirty="0" smtClean="0">
                  <a:latin typeface="Times New Roman"/>
                  <a:cs typeface="Times New Roman"/>
                </a:rPr>
                <a:t>]</a:t>
              </a:r>
              <a:endParaRPr lang="en-US" sz="1200" dirty="0">
                <a:latin typeface="Times New Roman"/>
                <a:cs typeface="Times New Roman"/>
              </a:endParaRPr>
            </a:p>
          </p:txBody>
        </p:sp>
      </p:grpSp>
      <p:grpSp>
        <p:nvGrpSpPr>
          <p:cNvPr id="5" name="Group 4"/>
          <p:cNvGrpSpPr/>
          <p:nvPr/>
        </p:nvGrpSpPr>
        <p:grpSpPr>
          <a:xfrm>
            <a:off x="617483" y="1102862"/>
            <a:ext cx="5884300" cy="453865"/>
            <a:chOff x="617483" y="1102862"/>
            <a:chExt cx="5884300" cy="453865"/>
          </a:xfrm>
        </p:grpSpPr>
        <p:pic>
          <p:nvPicPr>
            <p:cNvPr id="6" name="Picture 5" descr="C:\Users\Laura\Desktop\OTN\oxy_levels_pref_crit_modified_black_red (1).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2269" r="76614" b="91098"/>
            <a:stretch/>
          </p:blipFill>
          <p:spPr bwMode="auto">
            <a:xfrm>
              <a:off x="3204844" y="1102862"/>
              <a:ext cx="150726" cy="4538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7483" y="1172006"/>
              <a:ext cx="2600392" cy="384721"/>
            </a:xfrm>
            <a:prstGeom prst="rect">
              <a:avLst/>
            </a:prstGeom>
            <a:noFill/>
          </p:spPr>
          <p:txBody>
            <a:bodyPr wrap="none" rtlCol="0">
              <a:spAutoFit/>
            </a:bodyPr>
            <a:lstStyle/>
            <a:p>
              <a:r>
                <a:rPr lang="en-CA" sz="1900" smtClean="0">
                  <a:latin typeface="Times New Roman" panose="02020603050405020304" pitchFamily="18" charset="0"/>
                  <a:cs typeface="Times New Roman" panose="02020603050405020304" pitchFamily="18" charset="0"/>
                </a:rPr>
                <a:t>Preferred oxygen level =</a:t>
              </a:r>
              <a:endParaRPr lang="en-CA" sz="1900">
                <a:latin typeface="Times New Roman" panose="02020603050405020304" pitchFamily="18" charset="0"/>
                <a:cs typeface="Times New Roman" panose="02020603050405020304" pitchFamily="18" charset="0"/>
              </a:endParaRPr>
            </a:p>
          </p:txBody>
        </p:sp>
        <p:sp>
          <p:nvSpPr>
            <p:cNvPr id="8" name="TextBox 7"/>
            <p:cNvSpPr txBox="1"/>
            <p:nvPr/>
          </p:nvSpPr>
          <p:spPr>
            <a:xfrm>
              <a:off x="3989196" y="1172006"/>
              <a:ext cx="2420856" cy="384721"/>
            </a:xfrm>
            <a:prstGeom prst="rect">
              <a:avLst/>
            </a:prstGeom>
            <a:noFill/>
          </p:spPr>
          <p:txBody>
            <a:bodyPr wrap="none" rtlCol="0">
              <a:spAutoFit/>
            </a:bodyPr>
            <a:lstStyle/>
            <a:p>
              <a:r>
                <a:rPr lang="en-CA" sz="1900" smtClean="0">
                  <a:latin typeface="Times New Roman" panose="02020603050405020304" pitchFamily="18" charset="0"/>
                  <a:cs typeface="Times New Roman" panose="02020603050405020304" pitchFamily="18" charset="0"/>
                </a:rPr>
                <a:t>Critical oxygen level =</a:t>
              </a:r>
              <a:endParaRPr lang="en-CA" sz="1900">
                <a:latin typeface="Times New Roman" panose="02020603050405020304" pitchFamily="18" charset="0"/>
                <a:cs typeface="Times New Roman" panose="02020603050405020304" pitchFamily="18" charset="0"/>
              </a:endParaRPr>
            </a:p>
          </p:txBody>
        </p:sp>
        <p:pic>
          <p:nvPicPr>
            <p:cNvPr id="9" name="Picture 5" descr="C:\Users\Laura\Desktop\OTN\oxy_levels_pref_crit_modified_black_red (1).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9979" r="58804" b="91098"/>
            <a:stretch/>
          </p:blipFill>
          <p:spPr bwMode="auto">
            <a:xfrm>
              <a:off x="6337495" y="1102862"/>
              <a:ext cx="164288" cy="4538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787015" y="2580871"/>
            <a:ext cx="7803013" cy="4277129"/>
            <a:chOff x="787015" y="2580871"/>
            <a:chExt cx="7803013" cy="4277129"/>
          </a:xfrm>
        </p:grpSpPr>
        <p:sp>
          <p:nvSpPr>
            <p:cNvPr id="11" name="Down Arrow 10"/>
            <p:cNvSpPr/>
            <p:nvPr/>
          </p:nvSpPr>
          <p:spPr>
            <a:xfrm>
              <a:off x="1992434" y="2580871"/>
              <a:ext cx="286790" cy="2314591"/>
            </a:xfrm>
            <a:prstGeom prst="downArrow">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181646" y="4878449"/>
              <a:ext cx="1908366" cy="646331"/>
            </a:xfrm>
            <a:prstGeom prst="rect">
              <a:avLst/>
            </a:prstGeom>
            <a:noFill/>
          </p:spPr>
          <p:txBody>
            <a:bodyPr wrap="square" rtlCol="0">
              <a:spAutoFit/>
            </a:bodyPr>
            <a:lstStyle/>
            <a:p>
              <a:pPr algn="ctr"/>
              <a:r>
                <a:rPr lang="en-US" dirty="0" smtClean="0">
                  <a:solidFill>
                    <a:srgbClr val="FF6600"/>
                  </a:solidFill>
                </a:rPr>
                <a:t>Post-</a:t>
              </a:r>
              <a:r>
                <a:rPr lang="en-US" dirty="0" err="1" smtClean="0">
                  <a:solidFill>
                    <a:srgbClr val="FF6600"/>
                  </a:solidFill>
                </a:rPr>
                <a:t>smolt</a:t>
              </a:r>
              <a:r>
                <a:rPr lang="en-US" dirty="0" smtClean="0">
                  <a:solidFill>
                    <a:srgbClr val="FF6600"/>
                  </a:solidFill>
                </a:rPr>
                <a:t> Atlantic Salmon</a:t>
              </a:r>
              <a:endParaRPr lang="en-US" dirty="0">
                <a:solidFill>
                  <a:srgbClr val="FF6600"/>
                </a:solidFill>
              </a:endParaRPr>
            </a:p>
          </p:txBody>
        </p:sp>
        <p:pic>
          <p:nvPicPr>
            <p:cNvPr id="13" name="Picture 12" descr="AtlanticSalmon.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787015" y="5524780"/>
              <a:ext cx="2302997" cy="952865"/>
            </a:xfrm>
            <a:prstGeom prst="rect">
              <a:avLst/>
            </a:prstGeom>
          </p:spPr>
        </p:pic>
        <p:grpSp>
          <p:nvGrpSpPr>
            <p:cNvPr id="14" name="Group 13"/>
            <p:cNvGrpSpPr/>
            <p:nvPr/>
          </p:nvGrpSpPr>
          <p:grpSpPr>
            <a:xfrm>
              <a:off x="3277677" y="2662804"/>
              <a:ext cx="2576796" cy="3583627"/>
              <a:chOff x="3277677" y="2662804"/>
              <a:chExt cx="2576796" cy="3583627"/>
            </a:xfrm>
          </p:grpSpPr>
          <p:pic>
            <p:nvPicPr>
              <p:cNvPr id="15" name="Picture 14" descr="Anarhichas_lupus2.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77677" y="5300747"/>
                <a:ext cx="2576796" cy="945684"/>
              </a:xfrm>
              <a:prstGeom prst="rect">
                <a:avLst/>
              </a:prstGeom>
            </p:spPr>
          </p:pic>
          <p:sp>
            <p:nvSpPr>
              <p:cNvPr id="16" name="Down Arrow 15"/>
              <p:cNvSpPr/>
              <p:nvPr/>
            </p:nvSpPr>
            <p:spPr>
              <a:xfrm>
                <a:off x="4196393" y="2662804"/>
                <a:ext cx="286790" cy="2232658"/>
              </a:xfrm>
              <a:prstGeom prst="downArrow">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424226" y="4919418"/>
                <a:ext cx="1831125" cy="369332"/>
              </a:xfrm>
              <a:prstGeom prst="rect">
                <a:avLst/>
              </a:prstGeom>
              <a:noFill/>
            </p:spPr>
            <p:txBody>
              <a:bodyPr wrap="none" rtlCol="0">
                <a:spAutoFit/>
              </a:bodyPr>
              <a:lstStyle/>
              <a:p>
                <a:r>
                  <a:rPr lang="en-US" dirty="0" smtClean="0">
                    <a:solidFill>
                      <a:srgbClr val="FF6600"/>
                    </a:solidFill>
                  </a:rPr>
                  <a:t>Atlantic </a:t>
                </a:r>
                <a:r>
                  <a:rPr lang="en-US" dirty="0" err="1" smtClean="0">
                    <a:solidFill>
                      <a:srgbClr val="FF6600"/>
                    </a:solidFill>
                  </a:rPr>
                  <a:t>Wolffish</a:t>
                </a:r>
                <a:endParaRPr lang="en-US" dirty="0">
                  <a:solidFill>
                    <a:srgbClr val="FF6600"/>
                  </a:solidFill>
                </a:endParaRPr>
              </a:p>
            </p:txBody>
          </p:sp>
        </p:grpSp>
        <p:grpSp>
          <p:nvGrpSpPr>
            <p:cNvPr id="18" name="Group 17"/>
            <p:cNvGrpSpPr/>
            <p:nvPr/>
          </p:nvGrpSpPr>
          <p:grpSpPr>
            <a:xfrm>
              <a:off x="6466501" y="3615267"/>
              <a:ext cx="2123527" cy="3242733"/>
              <a:chOff x="6466501" y="3615267"/>
              <a:chExt cx="2123527" cy="3242733"/>
            </a:xfrm>
          </p:grpSpPr>
          <p:sp>
            <p:nvSpPr>
              <p:cNvPr id="19" name="Down Arrow 18"/>
              <p:cNvSpPr/>
              <p:nvPr/>
            </p:nvSpPr>
            <p:spPr>
              <a:xfrm>
                <a:off x="7428982" y="3615267"/>
                <a:ext cx="286790" cy="1339589"/>
              </a:xfrm>
              <a:prstGeom prst="downArrow">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909106" y="4977393"/>
                <a:ext cx="1326542" cy="369332"/>
              </a:xfrm>
              <a:prstGeom prst="rect">
                <a:avLst/>
              </a:prstGeom>
              <a:noFill/>
            </p:spPr>
            <p:txBody>
              <a:bodyPr wrap="none" rtlCol="0">
                <a:spAutoFit/>
              </a:bodyPr>
              <a:lstStyle/>
              <a:p>
                <a:r>
                  <a:rPr lang="en-US" dirty="0" smtClean="0">
                    <a:solidFill>
                      <a:srgbClr val="FF6600"/>
                    </a:solidFill>
                  </a:rPr>
                  <a:t>Snow Crab</a:t>
                </a:r>
                <a:endParaRPr lang="en-US" dirty="0">
                  <a:solidFill>
                    <a:srgbClr val="FF6600"/>
                  </a:solidFill>
                </a:endParaRPr>
              </a:p>
            </p:txBody>
          </p:sp>
          <p:pic>
            <p:nvPicPr>
              <p:cNvPr id="21" name="Picture 20" descr="snow_crab_fromDFO.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466501" y="5300747"/>
                <a:ext cx="2123527" cy="1557253"/>
              </a:xfrm>
              <a:prstGeom prst="rect">
                <a:avLst/>
              </a:prstGeom>
            </p:spPr>
          </p:pic>
        </p:grpSp>
      </p:grpSp>
      <p:grpSp>
        <p:nvGrpSpPr>
          <p:cNvPr id="34" name="Group 33"/>
          <p:cNvGrpSpPr/>
          <p:nvPr/>
        </p:nvGrpSpPr>
        <p:grpSpPr>
          <a:xfrm>
            <a:off x="5890829" y="1172706"/>
            <a:ext cx="2772956" cy="3379674"/>
            <a:chOff x="5890829" y="1172706"/>
            <a:chExt cx="2772956" cy="3379674"/>
          </a:xfrm>
        </p:grpSpPr>
        <p:pic>
          <p:nvPicPr>
            <p:cNvPr id="22" name="Picture 21" descr="GreenlandHalibut2.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504348" y="1172706"/>
              <a:ext cx="2159437" cy="937114"/>
            </a:xfrm>
            <a:prstGeom prst="rect">
              <a:avLst/>
            </a:prstGeom>
          </p:spPr>
        </p:pic>
        <p:sp>
          <p:nvSpPr>
            <p:cNvPr id="23" name="TextBox 22"/>
            <p:cNvSpPr txBox="1"/>
            <p:nvPr/>
          </p:nvSpPr>
          <p:spPr>
            <a:xfrm>
              <a:off x="5890829" y="1934540"/>
              <a:ext cx="1455679" cy="646331"/>
            </a:xfrm>
            <a:prstGeom prst="rect">
              <a:avLst/>
            </a:prstGeom>
            <a:noFill/>
            <a:ln>
              <a:noFill/>
            </a:ln>
          </p:spPr>
          <p:txBody>
            <a:bodyPr wrap="square" rtlCol="0">
              <a:spAutoFit/>
            </a:bodyPr>
            <a:lstStyle/>
            <a:p>
              <a:pPr algn="ctr"/>
              <a:r>
                <a:rPr lang="en-US" dirty="0" smtClean="0">
                  <a:solidFill>
                    <a:schemeClr val="accent3">
                      <a:lumMod val="75000"/>
                    </a:schemeClr>
                  </a:solidFill>
                </a:rPr>
                <a:t>Greenland Halibut</a:t>
              </a:r>
              <a:endParaRPr lang="en-US" dirty="0">
                <a:solidFill>
                  <a:schemeClr val="accent3">
                    <a:lumMod val="75000"/>
                  </a:schemeClr>
                </a:solidFill>
              </a:endParaRPr>
            </a:p>
          </p:txBody>
        </p:sp>
        <p:sp>
          <p:nvSpPr>
            <p:cNvPr id="24" name="Down Arrow 23"/>
            <p:cNvSpPr/>
            <p:nvPr/>
          </p:nvSpPr>
          <p:spPr>
            <a:xfrm flipV="1">
              <a:off x="6920148" y="2627911"/>
              <a:ext cx="286790" cy="1924469"/>
            </a:xfrm>
            <a:prstGeom prst="downArrow">
              <a:avLst/>
            </a:prstGeom>
            <a:no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99363" y="101648"/>
            <a:ext cx="1558253" cy="1197487"/>
            <a:chOff x="69270" y="748976"/>
            <a:chExt cx="1558253" cy="1197487"/>
          </a:xfrm>
        </p:grpSpPr>
        <p:sp>
          <p:nvSpPr>
            <p:cNvPr id="25" name="TextBox 24"/>
            <p:cNvSpPr txBox="1"/>
            <p:nvPr/>
          </p:nvSpPr>
          <p:spPr>
            <a:xfrm>
              <a:off x="69270" y="748976"/>
              <a:ext cx="1327727" cy="1092607"/>
            </a:xfrm>
            <a:prstGeom prst="rect">
              <a:avLst/>
            </a:prstGeom>
            <a:solidFill>
              <a:schemeClr val="tx2">
                <a:lumMod val="40000"/>
                <a:lumOff val="60000"/>
                <a:alpha val="78000"/>
              </a:schemeClr>
            </a:solidFill>
          </p:spPr>
          <p:txBody>
            <a:bodyPr wrap="square" rtlCol="0">
              <a:spAutoFit/>
            </a:bodyPr>
            <a:lstStyle/>
            <a:p>
              <a:pPr algn="ctr"/>
              <a:r>
                <a:rPr lang="en-US" sz="1300" dirty="0" smtClean="0">
                  <a:cs typeface="Arial"/>
                </a:rPr>
                <a:t>No adverse effects; “</a:t>
              </a:r>
              <a:r>
                <a:rPr lang="en-US" sz="1300" i="1" dirty="0">
                  <a:cs typeface="Arial"/>
                </a:rPr>
                <a:t>s</a:t>
              </a:r>
              <a:r>
                <a:rPr lang="en-US" sz="1300" i="1" dirty="0" smtClean="0">
                  <a:cs typeface="Arial"/>
                </a:rPr>
                <a:t>uitable</a:t>
              </a:r>
              <a:r>
                <a:rPr lang="en-US" sz="1300" dirty="0" smtClean="0">
                  <a:cs typeface="Arial"/>
                </a:rPr>
                <a:t>” &amp; “</a:t>
              </a:r>
              <a:r>
                <a:rPr lang="en-US" sz="1300" i="1" dirty="0" smtClean="0">
                  <a:cs typeface="Arial"/>
                </a:rPr>
                <a:t>optimal</a:t>
              </a:r>
              <a:r>
                <a:rPr lang="en-US" sz="1300" dirty="0" smtClean="0">
                  <a:cs typeface="Arial"/>
                </a:rPr>
                <a:t>” oxygen.</a:t>
              </a:r>
              <a:endParaRPr lang="en-US" sz="1300" dirty="0">
                <a:cs typeface="Arial"/>
              </a:endParaRPr>
            </a:p>
          </p:txBody>
        </p:sp>
        <p:cxnSp>
          <p:nvCxnSpPr>
            <p:cNvPr id="26" name="Straight Arrow Connector 25"/>
            <p:cNvCxnSpPr/>
            <p:nvPr/>
          </p:nvCxnSpPr>
          <p:spPr>
            <a:xfrm>
              <a:off x="1396997" y="1597328"/>
              <a:ext cx="230526" cy="349135"/>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4702178" y="226530"/>
            <a:ext cx="4330046" cy="1072605"/>
            <a:chOff x="4763978" y="749946"/>
            <a:chExt cx="4330046" cy="1072605"/>
          </a:xfrm>
        </p:grpSpPr>
        <p:cxnSp>
          <p:nvCxnSpPr>
            <p:cNvPr id="28" name="Straight Arrow Connector 27"/>
            <p:cNvCxnSpPr/>
            <p:nvPr/>
          </p:nvCxnSpPr>
          <p:spPr>
            <a:xfrm flipH="1">
              <a:off x="5234111" y="1442443"/>
              <a:ext cx="444441" cy="38010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763978" y="749946"/>
              <a:ext cx="4330046" cy="692497"/>
            </a:xfrm>
            <a:prstGeom prst="rect">
              <a:avLst/>
            </a:prstGeom>
            <a:solidFill>
              <a:schemeClr val="tx2">
                <a:lumMod val="40000"/>
                <a:lumOff val="60000"/>
                <a:alpha val="78000"/>
              </a:schemeClr>
            </a:solidFill>
          </p:spPr>
          <p:txBody>
            <a:bodyPr wrap="square" rtlCol="0">
              <a:spAutoFit/>
            </a:bodyPr>
            <a:lstStyle/>
            <a:p>
              <a:pPr algn="ctr"/>
              <a:r>
                <a:rPr lang="en-US" sz="1300" dirty="0"/>
                <a:t>L</a:t>
              </a:r>
              <a:r>
                <a:rPr lang="en-US" sz="1300" dirty="0" smtClean="0"/>
                <a:t>evel </a:t>
              </a:r>
              <a:r>
                <a:rPr lang="en-US" sz="1300" dirty="0"/>
                <a:t>at which oxygen consumption becomes dependent on oxygen </a:t>
              </a:r>
              <a:r>
                <a:rPr lang="en-US" sz="1300" dirty="0" smtClean="0"/>
                <a:t>concentration</a:t>
              </a:r>
              <a:r>
                <a:rPr lang="en-US" sz="1300" dirty="0"/>
                <a:t> </a:t>
              </a:r>
              <a:r>
                <a:rPr lang="en-US" sz="1300" dirty="0" smtClean="0"/>
                <a:t>(the </a:t>
              </a:r>
              <a:r>
                <a:rPr lang="en-US" sz="1300" dirty="0"/>
                <a:t>point at which metabolism </a:t>
              </a:r>
              <a:r>
                <a:rPr lang="en-US" sz="1300" dirty="0" smtClean="0"/>
                <a:t>slows) </a:t>
              </a:r>
              <a:endParaRPr lang="en-US" sz="1300" dirty="0">
                <a:cs typeface="Arial"/>
              </a:endParaRPr>
            </a:p>
          </p:txBody>
        </p:sp>
      </p:grpSp>
      <p:sp>
        <p:nvSpPr>
          <p:cNvPr id="36" name="TextBox 35"/>
          <p:cNvSpPr txBox="1"/>
          <p:nvPr/>
        </p:nvSpPr>
        <p:spPr>
          <a:xfrm>
            <a:off x="343311" y="6351203"/>
            <a:ext cx="5431621" cy="369332"/>
          </a:xfrm>
          <a:prstGeom prst="rect">
            <a:avLst/>
          </a:prstGeom>
          <a:noFill/>
        </p:spPr>
        <p:txBody>
          <a:bodyPr wrap="square" rtlCol="0">
            <a:spAutoFit/>
          </a:bodyPr>
          <a:lstStyle/>
          <a:p>
            <a:r>
              <a:rPr lang="en-CA" dirty="0" smtClean="0">
                <a:solidFill>
                  <a:prstClr val="black"/>
                </a:solidFill>
              </a:rPr>
              <a:t>Brennan, Blanchard &amp; Fennel</a:t>
            </a:r>
            <a:r>
              <a:rPr lang="en-CA" i="1" dirty="0" smtClean="0">
                <a:solidFill>
                  <a:prstClr val="black"/>
                </a:solidFill>
              </a:rPr>
              <a:t>,  </a:t>
            </a:r>
            <a:r>
              <a:rPr lang="en-CA" i="1" dirty="0" err="1" smtClean="0">
                <a:solidFill>
                  <a:prstClr val="black"/>
                </a:solidFill>
              </a:rPr>
              <a:t>Plos</a:t>
            </a:r>
            <a:r>
              <a:rPr lang="en-CA" i="1" dirty="0" smtClean="0">
                <a:solidFill>
                  <a:prstClr val="black"/>
                </a:solidFill>
              </a:rPr>
              <a:t> ONE </a:t>
            </a:r>
            <a:r>
              <a:rPr lang="en-CA" dirty="0" smtClean="0">
                <a:solidFill>
                  <a:prstClr val="black"/>
                </a:solidFill>
              </a:rPr>
              <a:t>(2016)</a:t>
            </a:r>
            <a:endParaRPr lang="en-CA" dirty="0">
              <a:solidFill>
                <a:prstClr val="black"/>
              </a:solidFill>
            </a:endParaRPr>
          </a:p>
        </p:txBody>
      </p:sp>
    </p:spTree>
    <p:extLst>
      <p:ext uri="{BB962C8B-B14F-4D97-AF65-F5344CB8AC3E}">
        <p14:creationId xmlns:p14="http://schemas.microsoft.com/office/powerpoint/2010/main" val="40221187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6" y="302923"/>
            <a:ext cx="9013060" cy="3271407"/>
          </a:xfrm>
          <a:prstGeom prst="rect">
            <a:avLst/>
          </a:prstGeom>
        </p:spPr>
      </p:pic>
      <p:sp>
        <p:nvSpPr>
          <p:cNvPr id="3" name="TextBox 2"/>
          <p:cNvSpPr txBox="1"/>
          <p:nvPr/>
        </p:nvSpPr>
        <p:spPr>
          <a:xfrm>
            <a:off x="343311" y="3644236"/>
            <a:ext cx="5431621" cy="369332"/>
          </a:xfrm>
          <a:prstGeom prst="rect">
            <a:avLst/>
          </a:prstGeom>
          <a:noFill/>
        </p:spPr>
        <p:txBody>
          <a:bodyPr wrap="square" rtlCol="0">
            <a:spAutoFit/>
          </a:bodyPr>
          <a:lstStyle/>
          <a:p>
            <a:r>
              <a:rPr lang="en-CA" dirty="0" smtClean="0">
                <a:solidFill>
                  <a:prstClr val="black"/>
                </a:solidFill>
              </a:rPr>
              <a:t>Brennan, Blanchard &amp; Fennel</a:t>
            </a:r>
            <a:r>
              <a:rPr lang="en-CA" i="1" dirty="0" smtClean="0">
                <a:solidFill>
                  <a:prstClr val="black"/>
                </a:solidFill>
              </a:rPr>
              <a:t>,  </a:t>
            </a:r>
            <a:r>
              <a:rPr lang="en-CA" i="1" dirty="0" err="1" smtClean="0">
                <a:solidFill>
                  <a:prstClr val="black"/>
                </a:solidFill>
              </a:rPr>
              <a:t>Plos</a:t>
            </a:r>
            <a:r>
              <a:rPr lang="en-CA" i="1" dirty="0" smtClean="0">
                <a:solidFill>
                  <a:prstClr val="black"/>
                </a:solidFill>
              </a:rPr>
              <a:t> ONE </a:t>
            </a:r>
            <a:r>
              <a:rPr lang="en-CA" dirty="0" smtClean="0">
                <a:solidFill>
                  <a:prstClr val="black"/>
                </a:solidFill>
              </a:rPr>
              <a:t>(2016)</a:t>
            </a:r>
            <a:endParaRPr lang="en-CA" dirty="0">
              <a:solidFill>
                <a:prstClr val="black"/>
              </a:solidFill>
            </a:endParaRPr>
          </a:p>
        </p:txBody>
      </p:sp>
      <p:sp>
        <p:nvSpPr>
          <p:cNvPr id="4" name="Rectangle 3"/>
          <p:cNvSpPr/>
          <p:nvPr/>
        </p:nvSpPr>
        <p:spPr>
          <a:xfrm>
            <a:off x="8530683" y="1524000"/>
            <a:ext cx="123903" cy="1685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490653" y="0"/>
            <a:ext cx="8574693" cy="3283415"/>
            <a:chOff x="490653" y="0"/>
            <a:chExt cx="8574693" cy="3283415"/>
          </a:xfrm>
        </p:grpSpPr>
        <p:sp>
          <p:nvSpPr>
            <p:cNvPr id="5" name="Rectangle 4"/>
            <p:cNvSpPr/>
            <p:nvPr/>
          </p:nvSpPr>
          <p:spPr>
            <a:xfrm>
              <a:off x="7896302" y="0"/>
              <a:ext cx="1169044" cy="32834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90653" y="2258743"/>
              <a:ext cx="1460809" cy="801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509238" y="2252548"/>
              <a:ext cx="1375316" cy="1858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85482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313134" y="550943"/>
            <a:ext cx="4389540" cy="3021746"/>
            <a:chOff x="1905000" y="2402826"/>
            <a:chExt cx="4389540" cy="3021746"/>
          </a:xfrm>
        </p:grpSpPr>
        <p:pic>
          <p:nvPicPr>
            <p:cNvPr id="30" name="Picture 29"/>
            <p:cNvPicPr>
              <a:picLocks noChangeAspect="1"/>
            </p:cNvPicPr>
            <p:nvPr/>
          </p:nvPicPr>
          <p:blipFill rotWithShape="1">
            <a:blip r:embed="rId3"/>
            <a:srcRect l="50371" t="49799"/>
            <a:stretch/>
          </p:blipFill>
          <p:spPr>
            <a:xfrm>
              <a:off x="2109437" y="2485429"/>
              <a:ext cx="4185103" cy="2939143"/>
            </a:xfrm>
            <a:prstGeom prst="rect">
              <a:avLst/>
            </a:prstGeom>
            <a:solidFill>
              <a:srgbClr val="745D33"/>
            </a:solidFill>
          </p:spPr>
        </p:pic>
        <p:sp>
          <p:nvSpPr>
            <p:cNvPr id="31" name="Rectangle 30"/>
            <p:cNvSpPr/>
            <p:nvPr/>
          </p:nvSpPr>
          <p:spPr>
            <a:xfrm>
              <a:off x="3282956" y="5141239"/>
              <a:ext cx="2314571" cy="152178"/>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905000" y="2402826"/>
              <a:ext cx="772886" cy="44149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rotWithShape="1">
            <a:blip r:embed="rId4"/>
            <a:srcRect l="-1" t="-1414" r="92105" b="87004"/>
            <a:stretch/>
          </p:blipFill>
          <p:spPr>
            <a:xfrm>
              <a:off x="2070979" y="2402826"/>
              <a:ext cx="665781" cy="882994"/>
            </a:xfrm>
            <a:prstGeom prst="rect">
              <a:avLst/>
            </a:prstGeom>
          </p:spPr>
        </p:pic>
      </p:grpSp>
      <p:grpSp>
        <p:nvGrpSpPr>
          <p:cNvPr id="25" name="Group 24"/>
          <p:cNvGrpSpPr/>
          <p:nvPr/>
        </p:nvGrpSpPr>
        <p:grpSpPr>
          <a:xfrm>
            <a:off x="249113" y="637629"/>
            <a:ext cx="4230000" cy="2935060"/>
            <a:chOff x="206373" y="2501519"/>
            <a:chExt cx="4230000" cy="2935060"/>
          </a:xfrm>
        </p:grpSpPr>
        <p:pic>
          <p:nvPicPr>
            <p:cNvPr id="6" name="Picture 5"/>
            <p:cNvPicPr>
              <a:picLocks noChangeAspect="1"/>
            </p:cNvPicPr>
            <p:nvPr/>
          </p:nvPicPr>
          <p:blipFill rotWithShape="1">
            <a:blip r:embed="rId4"/>
            <a:srcRect l="-1" r="49839" b="50201"/>
            <a:stretch/>
          </p:blipFill>
          <p:spPr>
            <a:xfrm>
              <a:off x="206373" y="2501519"/>
              <a:ext cx="4230000" cy="2915557"/>
            </a:xfrm>
            <a:prstGeom prst="rect">
              <a:avLst/>
            </a:prstGeom>
          </p:spPr>
        </p:pic>
        <p:sp>
          <p:nvSpPr>
            <p:cNvPr id="16" name="Rectangle 15"/>
            <p:cNvSpPr/>
            <p:nvPr/>
          </p:nvSpPr>
          <p:spPr>
            <a:xfrm>
              <a:off x="1524000" y="4963030"/>
              <a:ext cx="2195286" cy="36333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1970 - 1977</a:t>
              </a:r>
              <a:endParaRPr lang="en-US" dirty="0">
                <a:solidFill>
                  <a:schemeClr val="tx1"/>
                </a:solidFill>
              </a:endParaRPr>
            </a:p>
          </p:txBody>
        </p:sp>
        <p:pic>
          <p:nvPicPr>
            <p:cNvPr id="23" name="Picture 22"/>
            <p:cNvPicPr>
              <a:picLocks noChangeAspect="1"/>
            </p:cNvPicPr>
            <p:nvPr/>
          </p:nvPicPr>
          <p:blipFill rotWithShape="1">
            <a:blip r:embed="rId3"/>
            <a:srcRect l="93228" t="89891"/>
            <a:stretch/>
          </p:blipFill>
          <p:spPr>
            <a:xfrm>
              <a:off x="3863193" y="4777885"/>
              <a:ext cx="571054" cy="658694"/>
            </a:xfrm>
            <a:prstGeom prst="rect">
              <a:avLst/>
            </a:prstGeom>
            <a:solidFill>
              <a:srgbClr val="745D33"/>
            </a:solidFill>
            <a:ln>
              <a:noFill/>
            </a:ln>
            <a:effectLst>
              <a:softEdge rad="1270000"/>
            </a:effectLst>
          </p:spPr>
        </p:pic>
      </p:grpSp>
      <p:sp>
        <p:nvSpPr>
          <p:cNvPr id="27" name="TextBox 26"/>
          <p:cNvSpPr txBox="1"/>
          <p:nvPr/>
        </p:nvSpPr>
        <p:spPr>
          <a:xfrm>
            <a:off x="315448" y="3737491"/>
            <a:ext cx="3272951" cy="369332"/>
          </a:xfrm>
          <a:prstGeom prst="rect">
            <a:avLst/>
          </a:prstGeom>
          <a:noFill/>
        </p:spPr>
        <p:txBody>
          <a:bodyPr wrap="none" rtlCol="0">
            <a:spAutoFit/>
          </a:bodyPr>
          <a:lstStyle/>
          <a:p>
            <a:r>
              <a:rPr lang="en-US" dirty="0" err="1"/>
              <a:t>Horsman</a:t>
            </a:r>
            <a:r>
              <a:rPr lang="en-US" dirty="0"/>
              <a:t> and </a:t>
            </a:r>
            <a:r>
              <a:rPr lang="en-US" dirty="0" err="1" smtClean="0"/>
              <a:t>Shackell</a:t>
            </a:r>
            <a:r>
              <a:rPr lang="en-US" dirty="0" smtClean="0"/>
              <a:t> (2009)</a:t>
            </a:r>
            <a:endParaRPr lang="en-US" dirty="0"/>
          </a:p>
        </p:txBody>
      </p:sp>
      <p:sp>
        <p:nvSpPr>
          <p:cNvPr id="28" name="TextBox 27"/>
          <p:cNvSpPr txBox="1"/>
          <p:nvPr/>
        </p:nvSpPr>
        <p:spPr>
          <a:xfrm>
            <a:off x="1206408" y="181611"/>
            <a:ext cx="6622326" cy="369332"/>
          </a:xfrm>
          <a:prstGeom prst="rect">
            <a:avLst/>
          </a:prstGeom>
          <a:noFill/>
        </p:spPr>
        <p:txBody>
          <a:bodyPr wrap="none" rtlCol="0">
            <a:spAutoFit/>
          </a:bodyPr>
          <a:lstStyle/>
          <a:p>
            <a:pPr algn="ctr"/>
            <a:r>
              <a:rPr lang="en-US" b="1" dirty="0" smtClean="0"/>
              <a:t>Observed distribution of Atlantic </a:t>
            </a:r>
            <a:r>
              <a:rPr lang="en-US" b="1" dirty="0" err="1" smtClean="0"/>
              <a:t>Wolffish</a:t>
            </a:r>
            <a:r>
              <a:rPr lang="en-US" b="1" dirty="0" smtClean="0"/>
              <a:t> on </a:t>
            </a:r>
            <a:r>
              <a:rPr lang="en-US" b="1" dirty="0" err="1" smtClean="0"/>
              <a:t>Scotian</a:t>
            </a:r>
            <a:r>
              <a:rPr lang="en-US" b="1" dirty="0" smtClean="0"/>
              <a:t> Shelf</a:t>
            </a:r>
          </a:p>
        </p:txBody>
      </p:sp>
      <p:sp>
        <p:nvSpPr>
          <p:cNvPr id="40" name="Rectangle 39"/>
          <p:cNvSpPr/>
          <p:nvPr/>
        </p:nvSpPr>
        <p:spPr>
          <a:xfrm>
            <a:off x="6040538" y="3107780"/>
            <a:ext cx="2195286" cy="36333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solidFill>
                  <a:schemeClr val="tx1"/>
                </a:solidFill>
              </a:rPr>
              <a:t>1994 – 2006</a:t>
            </a:r>
            <a:endParaRPr lang="en-US" dirty="0">
              <a:solidFill>
                <a:schemeClr val="tx1"/>
              </a:solidFill>
            </a:endParaRPr>
          </a:p>
        </p:txBody>
      </p:sp>
      <p:sp>
        <p:nvSpPr>
          <p:cNvPr id="49" name="Rectangle 48"/>
          <p:cNvSpPr/>
          <p:nvPr/>
        </p:nvSpPr>
        <p:spPr>
          <a:xfrm>
            <a:off x="3832713" y="3024413"/>
            <a:ext cx="571054" cy="446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0" name="Group 49"/>
          <p:cNvGrpSpPr/>
          <p:nvPr/>
        </p:nvGrpSpPr>
        <p:grpSpPr>
          <a:xfrm>
            <a:off x="3863193" y="3102877"/>
            <a:ext cx="1958253" cy="1777601"/>
            <a:chOff x="43054515" y="7977125"/>
            <a:chExt cx="1702464" cy="1553362"/>
          </a:xfrm>
        </p:grpSpPr>
        <p:sp>
          <p:nvSpPr>
            <p:cNvPr id="51" name="Rectangle 50"/>
            <p:cNvSpPr/>
            <p:nvPr/>
          </p:nvSpPr>
          <p:spPr>
            <a:xfrm>
              <a:off x="43054515" y="7998117"/>
              <a:ext cx="1702464" cy="153237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52" name="Picture 51"/>
            <p:cNvPicPr>
              <a:picLocks noChangeAspect="1"/>
            </p:cNvPicPr>
            <p:nvPr/>
          </p:nvPicPr>
          <p:blipFill rotWithShape="1">
            <a:blip r:embed="rId5"/>
            <a:srcRect l="2618" t="7381" r="91817" b="65516"/>
            <a:stretch/>
          </p:blipFill>
          <p:spPr>
            <a:xfrm>
              <a:off x="43074662" y="8250012"/>
              <a:ext cx="352582" cy="1269979"/>
            </a:xfrm>
            <a:prstGeom prst="rect">
              <a:avLst/>
            </a:prstGeom>
          </p:spPr>
        </p:pic>
        <p:sp>
          <p:nvSpPr>
            <p:cNvPr id="53" name="TextBox 52"/>
            <p:cNvSpPr txBox="1"/>
            <p:nvPr/>
          </p:nvSpPr>
          <p:spPr>
            <a:xfrm>
              <a:off x="43084736" y="7977125"/>
              <a:ext cx="1642022" cy="242056"/>
            </a:xfrm>
            <a:prstGeom prst="rect">
              <a:avLst/>
            </a:prstGeom>
            <a:noFill/>
          </p:spPr>
          <p:txBody>
            <a:bodyPr wrap="square" rtlCol="0">
              <a:spAutoFit/>
            </a:bodyPr>
            <a:lstStyle/>
            <a:p>
              <a:pPr algn="ctr"/>
              <a:r>
                <a:rPr lang="en-US" sz="1200" b="1" dirty="0" err="1" smtClean="0">
                  <a:latin typeface="Arial"/>
                  <a:cs typeface="Arial"/>
                </a:rPr>
                <a:t>Quantile</a:t>
              </a:r>
              <a:r>
                <a:rPr lang="en-US" sz="1200" b="1" dirty="0" smtClean="0">
                  <a:latin typeface="Arial"/>
                  <a:cs typeface="Arial"/>
                </a:rPr>
                <a:t> Breaks</a:t>
              </a:r>
              <a:endParaRPr lang="en-US" sz="1200" b="1" dirty="0">
                <a:latin typeface="Arial"/>
                <a:cs typeface="Arial"/>
              </a:endParaRPr>
            </a:p>
          </p:txBody>
        </p:sp>
        <p:sp>
          <p:nvSpPr>
            <p:cNvPr id="54" name="TextBox 53"/>
            <p:cNvSpPr txBox="1"/>
            <p:nvPr/>
          </p:nvSpPr>
          <p:spPr>
            <a:xfrm>
              <a:off x="43402259" y="8188183"/>
              <a:ext cx="1268775" cy="1331310"/>
            </a:xfrm>
            <a:prstGeom prst="rect">
              <a:avLst/>
            </a:prstGeom>
            <a:noFill/>
          </p:spPr>
          <p:txBody>
            <a:bodyPr wrap="none" rtlCol="0">
              <a:spAutoFit/>
            </a:bodyPr>
            <a:lstStyle/>
            <a:p>
              <a:pPr>
                <a:lnSpc>
                  <a:spcPct val="130000"/>
                </a:lnSpc>
              </a:pPr>
              <a:r>
                <a:rPr lang="en-US" sz="1200" dirty="0" smtClean="0">
                  <a:latin typeface="Arial"/>
                  <a:cs typeface="Arial"/>
                </a:rPr>
                <a:t>none observed</a:t>
              </a:r>
            </a:p>
            <a:p>
              <a:pPr>
                <a:lnSpc>
                  <a:spcPct val="130000"/>
                </a:lnSpc>
              </a:pPr>
              <a:r>
                <a:rPr lang="en-US" sz="1200" dirty="0" smtClean="0">
                  <a:latin typeface="Arial"/>
                  <a:cs typeface="Arial"/>
                </a:rPr>
                <a:t>1-20</a:t>
              </a:r>
              <a:r>
                <a:rPr lang="en-US" sz="1200" baseline="30000" dirty="0" smtClean="0">
                  <a:latin typeface="Arial"/>
                  <a:cs typeface="Arial"/>
                </a:rPr>
                <a:t>th</a:t>
              </a:r>
              <a:r>
                <a:rPr lang="en-US" sz="1200" dirty="0" smtClean="0">
                  <a:latin typeface="Arial"/>
                  <a:cs typeface="Arial"/>
                </a:rPr>
                <a:t> percentile</a:t>
              </a:r>
            </a:p>
            <a:p>
              <a:pPr>
                <a:lnSpc>
                  <a:spcPct val="130000"/>
                </a:lnSpc>
              </a:pPr>
              <a:r>
                <a:rPr lang="en-US" sz="1200" dirty="0" smtClean="0">
                  <a:latin typeface="Arial"/>
                  <a:cs typeface="Arial"/>
                </a:rPr>
                <a:t>21-40</a:t>
              </a:r>
              <a:r>
                <a:rPr lang="en-US" sz="1200" baseline="30000" dirty="0" smtClean="0">
                  <a:latin typeface="Arial"/>
                  <a:cs typeface="Arial"/>
                </a:rPr>
                <a:t>th</a:t>
              </a:r>
              <a:r>
                <a:rPr lang="en-US" sz="1200" dirty="0" smtClean="0">
                  <a:latin typeface="Arial"/>
                  <a:cs typeface="Arial"/>
                </a:rPr>
                <a:t> percentile</a:t>
              </a:r>
            </a:p>
            <a:p>
              <a:pPr>
                <a:lnSpc>
                  <a:spcPct val="130000"/>
                </a:lnSpc>
              </a:pPr>
              <a:r>
                <a:rPr lang="en-US" sz="1200" dirty="0" smtClean="0">
                  <a:latin typeface="Arial"/>
                  <a:cs typeface="Arial"/>
                </a:rPr>
                <a:t>41-60</a:t>
              </a:r>
              <a:r>
                <a:rPr lang="en-US" sz="1200" baseline="30000" dirty="0" smtClean="0">
                  <a:latin typeface="Arial"/>
                  <a:cs typeface="Arial"/>
                </a:rPr>
                <a:t>th</a:t>
              </a:r>
              <a:r>
                <a:rPr lang="en-US" sz="1200" dirty="0" smtClean="0">
                  <a:latin typeface="Arial"/>
                  <a:cs typeface="Arial"/>
                </a:rPr>
                <a:t> </a:t>
              </a:r>
              <a:r>
                <a:rPr lang="en-US" sz="1200" dirty="0">
                  <a:latin typeface="Arial"/>
                  <a:cs typeface="Arial"/>
                </a:rPr>
                <a:t>percentile</a:t>
              </a:r>
            </a:p>
            <a:p>
              <a:pPr>
                <a:lnSpc>
                  <a:spcPct val="130000"/>
                </a:lnSpc>
              </a:pPr>
              <a:r>
                <a:rPr lang="en-US" sz="1200" dirty="0" smtClean="0">
                  <a:latin typeface="Arial"/>
                  <a:cs typeface="Arial"/>
                </a:rPr>
                <a:t>61-80</a:t>
              </a:r>
              <a:r>
                <a:rPr lang="en-US" sz="1200" baseline="30000" dirty="0" smtClean="0">
                  <a:latin typeface="Arial"/>
                  <a:cs typeface="Arial"/>
                </a:rPr>
                <a:t>th</a:t>
              </a:r>
              <a:r>
                <a:rPr lang="en-US" sz="1200" dirty="0" smtClean="0">
                  <a:latin typeface="Arial"/>
                  <a:cs typeface="Arial"/>
                </a:rPr>
                <a:t> </a:t>
              </a:r>
              <a:r>
                <a:rPr lang="en-US" sz="1200" dirty="0">
                  <a:latin typeface="Arial"/>
                  <a:cs typeface="Arial"/>
                </a:rPr>
                <a:t>percentile</a:t>
              </a:r>
            </a:p>
            <a:p>
              <a:pPr>
                <a:lnSpc>
                  <a:spcPct val="130000"/>
                </a:lnSpc>
              </a:pPr>
              <a:r>
                <a:rPr lang="en-US" sz="1200" dirty="0" smtClean="0">
                  <a:latin typeface="Arial"/>
                  <a:cs typeface="Arial"/>
                </a:rPr>
                <a:t>81-100</a:t>
              </a:r>
              <a:r>
                <a:rPr lang="en-US" sz="1200" baseline="30000" dirty="0" smtClean="0">
                  <a:latin typeface="Arial"/>
                  <a:cs typeface="Arial"/>
                </a:rPr>
                <a:t>th</a:t>
              </a:r>
              <a:r>
                <a:rPr lang="en-US" sz="1200" dirty="0" smtClean="0">
                  <a:latin typeface="Arial"/>
                  <a:cs typeface="Arial"/>
                </a:rPr>
                <a:t> percentile</a:t>
              </a:r>
              <a:endParaRPr lang="en-US" sz="1200" dirty="0">
                <a:latin typeface="Arial"/>
                <a:cs typeface="Arial"/>
              </a:endParaRPr>
            </a:p>
          </p:txBody>
        </p:sp>
      </p:grpSp>
    </p:spTree>
    <p:extLst>
      <p:ext uri="{BB962C8B-B14F-4D97-AF65-F5344CB8AC3E}">
        <p14:creationId xmlns:p14="http://schemas.microsoft.com/office/powerpoint/2010/main" val="592212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19471" y="646027"/>
            <a:ext cx="8496301" cy="3025483"/>
            <a:chOff x="206373" y="2127763"/>
            <a:chExt cx="8496301" cy="3025483"/>
          </a:xfrm>
        </p:grpSpPr>
        <p:grpSp>
          <p:nvGrpSpPr>
            <p:cNvPr id="24" name="Group 23"/>
            <p:cNvGrpSpPr/>
            <p:nvPr/>
          </p:nvGrpSpPr>
          <p:grpSpPr>
            <a:xfrm>
              <a:off x="4313134" y="2127763"/>
              <a:ext cx="4389540" cy="3021746"/>
              <a:chOff x="1905000" y="2402826"/>
              <a:chExt cx="4389540" cy="3021746"/>
            </a:xfrm>
          </p:grpSpPr>
          <p:pic>
            <p:nvPicPr>
              <p:cNvPr id="30" name="Picture 29"/>
              <p:cNvPicPr>
                <a:picLocks noChangeAspect="1"/>
              </p:cNvPicPr>
              <p:nvPr/>
            </p:nvPicPr>
            <p:blipFill rotWithShape="1">
              <a:blip r:embed="rId3"/>
              <a:srcRect l="50371" t="49799"/>
              <a:stretch/>
            </p:blipFill>
            <p:spPr>
              <a:xfrm>
                <a:off x="2109437" y="2485429"/>
                <a:ext cx="4185103" cy="2939143"/>
              </a:xfrm>
              <a:prstGeom prst="rect">
                <a:avLst/>
              </a:prstGeom>
              <a:solidFill>
                <a:srgbClr val="745D33"/>
              </a:solidFill>
            </p:spPr>
          </p:pic>
          <p:sp>
            <p:nvSpPr>
              <p:cNvPr id="31" name="Rectangle 30"/>
              <p:cNvSpPr/>
              <p:nvPr/>
            </p:nvSpPr>
            <p:spPr>
              <a:xfrm>
                <a:off x="3282956" y="5141239"/>
                <a:ext cx="2314571" cy="152178"/>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905000" y="2402826"/>
                <a:ext cx="772886" cy="44149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rotWithShape="1">
              <a:blip r:embed="rId4"/>
              <a:srcRect l="-1" t="-1414" r="92105" b="87004"/>
              <a:stretch/>
            </p:blipFill>
            <p:spPr>
              <a:xfrm>
                <a:off x="2070979" y="2402826"/>
                <a:ext cx="665781" cy="882994"/>
              </a:xfrm>
              <a:prstGeom prst="rect">
                <a:avLst/>
              </a:prstGeom>
            </p:spPr>
          </p:pic>
        </p:grpSp>
        <p:grpSp>
          <p:nvGrpSpPr>
            <p:cNvPr id="25" name="Group 24"/>
            <p:cNvGrpSpPr/>
            <p:nvPr/>
          </p:nvGrpSpPr>
          <p:grpSpPr>
            <a:xfrm>
              <a:off x="206373" y="2218186"/>
              <a:ext cx="4230000" cy="2935060"/>
              <a:chOff x="206373" y="2501519"/>
              <a:chExt cx="4230000" cy="2935060"/>
            </a:xfrm>
          </p:grpSpPr>
          <p:pic>
            <p:nvPicPr>
              <p:cNvPr id="6" name="Picture 5"/>
              <p:cNvPicPr>
                <a:picLocks noChangeAspect="1"/>
              </p:cNvPicPr>
              <p:nvPr/>
            </p:nvPicPr>
            <p:blipFill rotWithShape="1">
              <a:blip r:embed="rId4"/>
              <a:srcRect l="-1" r="49839" b="50201"/>
              <a:stretch/>
            </p:blipFill>
            <p:spPr>
              <a:xfrm>
                <a:off x="206373" y="2501519"/>
                <a:ext cx="4230000" cy="2915557"/>
              </a:xfrm>
              <a:prstGeom prst="rect">
                <a:avLst/>
              </a:prstGeom>
            </p:spPr>
          </p:pic>
          <p:sp>
            <p:nvSpPr>
              <p:cNvPr id="16" name="Rectangle 15"/>
              <p:cNvSpPr/>
              <p:nvPr/>
            </p:nvSpPr>
            <p:spPr>
              <a:xfrm>
                <a:off x="1524000" y="4963030"/>
                <a:ext cx="2195286" cy="36333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1970 - 1977</a:t>
                </a:r>
                <a:endParaRPr lang="en-US" dirty="0">
                  <a:solidFill>
                    <a:schemeClr val="tx1"/>
                  </a:solidFill>
                </a:endParaRPr>
              </a:p>
            </p:txBody>
          </p:sp>
          <p:pic>
            <p:nvPicPr>
              <p:cNvPr id="23" name="Picture 22"/>
              <p:cNvPicPr>
                <a:picLocks noChangeAspect="1"/>
              </p:cNvPicPr>
              <p:nvPr/>
            </p:nvPicPr>
            <p:blipFill rotWithShape="1">
              <a:blip r:embed="rId3"/>
              <a:srcRect l="93228" t="89891"/>
              <a:stretch/>
            </p:blipFill>
            <p:spPr>
              <a:xfrm>
                <a:off x="3863193" y="4777885"/>
                <a:ext cx="571054" cy="658694"/>
              </a:xfrm>
              <a:prstGeom prst="rect">
                <a:avLst/>
              </a:prstGeom>
              <a:solidFill>
                <a:srgbClr val="745D33"/>
              </a:solidFill>
              <a:ln>
                <a:noFill/>
              </a:ln>
              <a:effectLst>
                <a:softEdge rad="1270000"/>
              </a:effectLst>
            </p:spPr>
          </p:pic>
        </p:grpSp>
        <p:sp>
          <p:nvSpPr>
            <p:cNvPr id="40" name="Rectangle 39"/>
            <p:cNvSpPr/>
            <p:nvPr/>
          </p:nvSpPr>
          <p:spPr>
            <a:xfrm>
              <a:off x="6040538" y="4684600"/>
              <a:ext cx="2195286" cy="36333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solidFill>
                    <a:schemeClr val="tx1"/>
                  </a:solidFill>
                </a:rPr>
                <a:t>1994 – 2006</a:t>
              </a:r>
              <a:endParaRPr lang="en-US" dirty="0">
                <a:solidFill>
                  <a:schemeClr val="tx1"/>
                </a:solidFill>
              </a:endParaRPr>
            </a:p>
          </p:txBody>
        </p:sp>
        <p:sp>
          <p:nvSpPr>
            <p:cNvPr id="49" name="Rectangle 48"/>
            <p:cNvSpPr/>
            <p:nvPr/>
          </p:nvSpPr>
          <p:spPr>
            <a:xfrm>
              <a:off x="3832713" y="4601233"/>
              <a:ext cx="571054" cy="446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O2clmPre1980_bottom_SuitVsUnsuitThresh207uM_justRed.png"/>
            <p:cNvPicPr>
              <a:picLocks/>
            </p:cNvPicPr>
            <p:nvPr/>
          </p:nvPicPr>
          <p:blipFill rotWithShape="1">
            <a:blip r:embed="rId5">
              <a:alphaModFix amt="56000"/>
              <a:extLst>
                <a:ext uri="{BEBA8EAE-BF5A-486C-A8C5-ECC9F3942E4B}">
                  <a14:imgProps xmlns:a14="http://schemas.microsoft.com/office/drawing/2010/main">
                    <a14:imgLayer r:embed="rId6">
                      <a14:imgEffect>
                        <a14:backgroundRemoval t="7619" b="89524" l="13393" r="81607">
                          <a14:foregroundMark x1="43214" y1="54524" x2="42857" y2="55952"/>
                          <a14:foregroundMark x1="65536" y1="53810" x2="65893" y2="53810"/>
                          <a14:foregroundMark x1="63929" y1="54524" x2="63929" y2="54524"/>
                          <a14:foregroundMark x1="22500" y1="59286" x2="22500" y2="59286"/>
                          <a14:foregroundMark x1="33571" y1="44286" x2="33571" y2="44286"/>
                          <a14:foregroundMark x1="39821" y1="51190" x2="39821" y2="51190"/>
                          <a14:foregroundMark x1="41786" y1="51667" x2="41786" y2="51667"/>
                          <a14:foregroundMark x1="39107" y1="53095" x2="39107" y2="53095"/>
                          <a14:foregroundMark x1="37500" y1="53810" x2="37500" y2="53810"/>
                          <a14:foregroundMark x1="36250" y1="52619" x2="36250" y2="52619"/>
                          <a14:foregroundMark x1="33393" y1="59762" x2="33393" y2="59762"/>
                          <a14:foregroundMark x1="31250" y1="61905" x2="31250" y2="61905"/>
                          <a14:foregroundMark x1="31071" y1="60000" x2="31071" y2="60000"/>
                          <a14:foregroundMark x1="42143" y1="9762" x2="42143" y2="9762"/>
                          <a14:foregroundMark x1="58571" y1="27381" x2="58571" y2="27381"/>
                          <a14:foregroundMark x1="61964" y1="31667" x2="61964" y2="31667"/>
                          <a14:foregroundMark x1="60536" y1="30476" x2="60536" y2="30476"/>
                          <a14:foregroundMark x1="60536" y1="29048" x2="60536" y2="29048"/>
                          <a14:foregroundMark x1="59286" y1="29048" x2="59286" y2="29048"/>
                          <a14:foregroundMark x1="59464" y1="27619" x2="59464" y2="27619"/>
                          <a14:foregroundMark x1="64643" y1="34524" x2="64643" y2="34524"/>
                          <a14:foregroundMark x1="66964" y1="38810" x2="66964" y2="38810"/>
                          <a14:foregroundMark x1="66071" y1="36667" x2="66071" y2="36667"/>
                          <a14:foregroundMark x1="65179" y1="25714" x2="65179" y2="25714"/>
                          <a14:foregroundMark x1="60893" y1="22857" x2="60893" y2="22857"/>
                          <a14:foregroundMark x1="59643" y1="22143" x2="59643" y2="22143"/>
                          <a14:foregroundMark x1="58750" y1="18810" x2="58750" y2="18810"/>
                          <a14:foregroundMark x1="53929" y1="17619" x2="53929" y2="17619"/>
                          <a14:foregroundMark x1="53036" y1="15714" x2="53036" y2="15714"/>
                          <a14:foregroundMark x1="58214" y1="15952" x2="58214" y2="15952"/>
                          <a14:foregroundMark x1="58393" y1="13810" x2="58393" y2="13810"/>
                          <a14:foregroundMark x1="74821" y1="45238" x2="74821" y2="45238"/>
                          <a14:backgroundMark x1="40893" y1="60000" x2="40893" y2="60476"/>
                          <a14:backgroundMark x1="39643" y1="61190" x2="39643" y2="61190"/>
                          <a14:backgroundMark x1="24107" y1="68571" x2="24107" y2="68571"/>
                          <a14:backgroundMark x1="20357" y1="68810" x2="20357" y2="68810"/>
                          <a14:backgroundMark x1="23214" y1="65476" x2="23214" y2="65476"/>
                        </a14:backgroundRemoval>
                      </a14:imgEffect>
                    </a14:imgLayer>
                  </a14:imgProps>
                </a:ext>
                <a:ext uri="{28A0092B-C50C-407E-A947-70E740481C1C}">
                  <a14:useLocalDpi xmlns:a14="http://schemas.microsoft.com/office/drawing/2010/main" val="0"/>
                </a:ext>
              </a:extLst>
            </a:blip>
            <a:srcRect l="17568" t="13016" r="28047" b="14476"/>
            <a:stretch/>
          </p:blipFill>
          <p:spPr>
            <a:xfrm>
              <a:off x="265169" y="2232000"/>
              <a:ext cx="4138598" cy="2862000"/>
            </a:xfrm>
            <a:prstGeom prst="rect">
              <a:avLst/>
            </a:prstGeom>
          </p:spPr>
        </p:pic>
        <p:pic>
          <p:nvPicPr>
            <p:cNvPr id="3" name="Picture 2" descr="O2clmPost1980_bottom_SuitVsUnsuitThresh207uM_justRed.png"/>
            <p:cNvPicPr>
              <a:picLocks/>
            </p:cNvPicPr>
            <p:nvPr/>
          </p:nvPicPr>
          <p:blipFill rotWithShape="1">
            <a:blip r:embed="rId7">
              <a:alphaModFix amt="56000"/>
              <a:extLst>
                <a:ext uri="{BEBA8EAE-BF5A-486C-A8C5-ECC9F3942E4B}">
                  <a14:imgProps xmlns:a14="http://schemas.microsoft.com/office/drawing/2010/main">
                    <a14:imgLayer r:embed="rId8">
                      <a14:imgEffect>
                        <a14:backgroundRemoval t="7619" b="88810" l="13393" r="81429">
                          <a14:foregroundMark x1="54464" y1="47381" x2="54464" y2="47381"/>
                          <a14:foregroundMark x1="57321" y1="47857" x2="57321" y2="47857"/>
                          <a14:foregroundMark x1="55893" y1="48333" x2="55893" y2="48333"/>
                          <a14:foregroundMark x1="53214" y1="46905" x2="53214" y2="46905"/>
                          <a14:foregroundMark x1="48750" y1="51667" x2="48750" y2="51667"/>
                          <a14:foregroundMark x1="62857" y1="38333" x2="62857" y2="38333"/>
                          <a14:foregroundMark x1="79464" y1="44762" x2="79464" y2="44762"/>
                          <a14:foregroundMark x1="78214" y1="46429" x2="78214" y2="46429"/>
                        </a14:backgroundRemoval>
                      </a14:imgEffect>
                    </a14:imgLayer>
                  </a14:imgProps>
                </a:ext>
                <a:ext uri="{28A0092B-C50C-407E-A947-70E740481C1C}">
                  <a14:useLocalDpi xmlns:a14="http://schemas.microsoft.com/office/drawing/2010/main" val="0"/>
                </a:ext>
              </a:extLst>
            </a:blip>
            <a:srcRect l="17306" t="12125" r="27917" b="15366"/>
            <a:stretch/>
          </p:blipFill>
          <p:spPr>
            <a:xfrm>
              <a:off x="4517571" y="2232000"/>
              <a:ext cx="4150800" cy="2862000"/>
            </a:xfrm>
            <a:prstGeom prst="rect">
              <a:avLst/>
            </a:prstGeom>
          </p:spPr>
        </p:pic>
      </p:grpSp>
      <p:sp>
        <p:nvSpPr>
          <p:cNvPr id="37" name="TextBox 36"/>
          <p:cNvSpPr txBox="1"/>
          <p:nvPr/>
        </p:nvSpPr>
        <p:spPr>
          <a:xfrm>
            <a:off x="1219506" y="276695"/>
            <a:ext cx="6622326" cy="369332"/>
          </a:xfrm>
          <a:prstGeom prst="rect">
            <a:avLst/>
          </a:prstGeom>
          <a:noFill/>
        </p:spPr>
        <p:txBody>
          <a:bodyPr wrap="none" rtlCol="0">
            <a:spAutoFit/>
          </a:bodyPr>
          <a:lstStyle/>
          <a:p>
            <a:pPr algn="ctr"/>
            <a:r>
              <a:rPr lang="en-US" b="1" dirty="0" smtClean="0"/>
              <a:t>Observed distribution of Atlantic </a:t>
            </a:r>
            <a:r>
              <a:rPr lang="en-US" b="1" dirty="0" err="1" smtClean="0"/>
              <a:t>Wolffish</a:t>
            </a:r>
            <a:r>
              <a:rPr lang="en-US" b="1" dirty="0" smtClean="0"/>
              <a:t> on </a:t>
            </a:r>
            <a:r>
              <a:rPr lang="en-US" b="1" dirty="0" err="1" smtClean="0"/>
              <a:t>Scotian</a:t>
            </a:r>
            <a:r>
              <a:rPr lang="en-US" b="1" dirty="0" smtClean="0"/>
              <a:t> Shelf</a:t>
            </a:r>
          </a:p>
        </p:txBody>
      </p:sp>
      <p:sp>
        <p:nvSpPr>
          <p:cNvPr id="42" name="TextBox 41"/>
          <p:cNvSpPr txBox="1"/>
          <p:nvPr/>
        </p:nvSpPr>
        <p:spPr>
          <a:xfrm>
            <a:off x="219471" y="5068487"/>
            <a:ext cx="3272951" cy="369332"/>
          </a:xfrm>
          <a:prstGeom prst="rect">
            <a:avLst/>
          </a:prstGeom>
          <a:noFill/>
        </p:spPr>
        <p:txBody>
          <a:bodyPr wrap="none" rtlCol="0">
            <a:spAutoFit/>
          </a:bodyPr>
          <a:lstStyle/>
          <a:p>
            <a:r>
              <a:rPr lang="en-US" dirty="0" err="1"/>
              <a:t>Horsman</a:t>
            </a:r>
            <a:r>
              <a:rPr lang="en-US" dirty="0"/>
              <a:t> and </a:t>
            </a:r>
            <a:r>
              <a:rPr lang="en-US" dirty="0" err="1" smtClean="0"/>
              <a:t>Shackell</a:t>
            </a:r>
            <a:r>
              <a:rPr lang="en-US" dirty="0" smtClean="0"/>
              <a:t> (2009)</a:t>
            </a:r>
            <a:endParaRPr lang="en-US" dirty="0"/>
          </a:p>
        </p:txBody>
      </p:sp>
      <p:sp>
        <p:nvSpPr>
          <p:cNvPr id="5" name="TextBox 4"/>
          <p:cNvSpPr txBox="1"/>
          <p:nvPr/>
        </p:nvSpPr>
        <p:spPr>
          <a:xfrm>
            <a:off x="225075" y="5567044"/>
            <a:ext cx="2364612" cy="369332"/>
          </a:xfrm>
          <a:prstGeom prst="rect">
            <a:avLst/>
          </a:prstGeom>
          <a:noFill/>
        </p:spPr>
        <p:txBody>
          <a:bodyPr wrap="none" rtlCol="0">
            <a:spAutoFit/>
          </a:bodyPr>
          <a:lstStyle/>
          <a:p>
            <a:r>
              <a:rPr lang="en-US" dirty="0" err="1" smtClean="0"/>
              <a:t>Bianucci</a:t>
            </a:r>
            <a:r>
              <a:rPr lang="en-US" dirty="0"/>
              <a:t> </a:t>
            </a:r>
            <a:r>
              <a:rPr lang="en-US" dirty="0" smtClean="0"/>
              <a:t>et al. (2016)</a:t>
            </a:r>
            <a:endParaRPr lang="en-US" dirty="0"/>
          </a:p>
        </p:txBody>
      </p:sp>
      <p:grpSp>
        <p:nvGrpSpPr>
          <p:cNvPr id="43" name="Group 42"/>
          <p:cNvGrpSpPr/>
          <p:nvPr/>
        </p:nvGrpSpPr>
        <p:grpSpPr>
          <a:xfrm>
            <a:off x="4326232" y="3652007"/>
            <a:ext cx="4389540" cy="3021746"/>
            <a:chOff x="1905000" y="2402826"/>
            <a:chExt cx="4389540" cy="3021746"/>
          </a:xfrm>
        </p:grpSpPr>
        <p:pic>
          <p:nvPicPr>
            <p:cNvPr id="44" name="Picture 43"/>
            <p:cNvPicPr>
              <a:picLocks noChangeAspect="1"/>
            </p:cNvPicPr>
            <p:nvPr/>
          </p:nvPicPr>
          <p:blipFill rotWithShape="1">
            <a:blip r:embed="rId3"/>
            <a:srcRect l="50371" t="49799"/>
            <a:stretch/>
          </p:blipFill>
          <p:spPr>
            <a:xfrm>
              <a:off x="2109437" y="2485429"/>
              <a:ext cx="4185103" cy="2939143"/>
            </a:xfrm>
            <a:prstGeom prst="rect">
              <a:avLst/>
            </a:prstGeom>
            <a:solidFill>
              <a:srgbClr val="745D33"/>
            </a:solidFill>
          </p:spPr>
        </p:pic>
        <p:sp>
          <p:nvSpPr>
            <p:cNvPr id="45" name="Rectangle 44"/>
            <p:cNvSpPr/>
            <p:nvPr/>
          </p:nvSpPr>
          <p:spPr>
            <a:xfrm>
              <a:off x="3282956" y="5141239"/>
              <a:ext cx="2314571" cy="152178"/>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descr="O2clmPost1980MinusDelta106O2cvs106_annualmean_bottom_SuitVsUnsuitThresh207uM_justRed.png"/>
            <p:cNvPicPr>
              <a:picLocks/>
            </p:cNvPicPr>
            <p:nvPr/>
          </p:nvPicPr>
          <p:blipFill rotWithShape="1">
            <a:blip r:embed="rId9">
              <a:alphaModFix amt="56000"/>
              <a:extLst>
                <a:ext uri="{BEBA8EAE-BF5A-486C-A8C5-ECC9F3942E4B}">
                  <a14:imgProps xmlns:a14="http://schemas.microsoft.com/office/drawing/2010/main">
                    <a14:imgLayer r:embed="rId10">
                      <a14:imgEffect>
                        <a14:backgroundRemoval t="7857" b="90000" l="10000" r="90000">
                          <a14:foregroundMark x1="55714" y1="47619" x2="55714" y2="47619"/>
                        </a14:backgroundRemoval>
                      </a14:imgEffect>
                    </a14:imgLayer>
                  </a14:imgProps>
                </a:ext>
                <a:ext uri="{28A0092B-C50C-407E-A947-70E740481C1C}">
                  <a14:useLocalDpi xmlns:a14="http://schemas.microsoft.com/office/drawing/2010/main" val="0"/>
                </a:ext>
              </a:extLst>
            </a:blip>
            <a:srcRect l="17251" t="12016" r="27316" b="14038"/>
            <a:stretch/>
          </p:blipFill>
          <p:spPr>
            <a:xfrm>
              <a:off x="2109437" y="2485429"/>
              <a:ext cx="4150800" cy="2901600"/>
            </a:xfrm>
            <a:prstGeom prst="rect">
              <a:avLst/>
            </a:prstGeom>
          </p:spPr>
        </p:pic>
        <p:sp>
          <p:nvSpPr>
            <p:cNvPr id="47" name="Rectangle 46"/>
            <p:cNvSpPr/>
            <p:nvPr/>
          </p:nvSpPr>
          <p:spPr>
            <a:xfrm>
              <a:off x="1905000" y="2402826"/>
              <a:ext cx="772886" cy="44149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rotWithShape="1">
            <a:blip r:embed="rId4"/>
            <a:srcRect l="-1" t="-1414" r="92105" b="87004"/>
            <a:stretch/>
          </p:blipFill>
          <p:spPr>
            <a:xfrm>
              <a:off x="2070979" y="2402826"/>
              <a:ext cx="665781" cy="882994"/>
            </a:xfrm>
            <a:prstGeom prst="rect">
              <a:avLst/>
            </a:prstGeom>
          </p:spPr>
        </p:pic>
      </p:grpSp>
      <p:grpSp>
        <p:nvGrpSpPr>
          <p:cNvPr id="50" name="Group 49"/>
          <p:cNvGrpSpPr/>
          <p:nvPr/>
        </p:nvGrpSpPr>
        <p:grpSpPr>
          <a:xfrm>
            <a:off x="3876291" y="3197961"/>
            <a:ext cx="1958253" cy="1777601"/>
            <a:chOff x="43054515" y="7977125"/>
            <a:chExt cx="1702464" cy="1553362"/>
          </a:xfrm>
        </p:grpSpPr>
        <p:sp>
          <p:nvSpPr>
            <p:cNvPr id="51" name="Rectangle 50"/>
            <p:cNvSpPr/>
            <p:nvPr/>
          </p:nvSpPr>
          <p:spPr>
            <a:xfrm>
              <a:off x="43054515" y="7998117"/>
              <a:ext cx="1702464" cy="153237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52" name="Picture 51"/>
            <p:cNvPicPr>
              <a:picLocks noChangeAspect="1"/>
            </p:cNvPicPr>
            <p:nvPr/>
          </p:nvPicPr>
          <p:blipFill rotWithShape="1">
            <a:blip r:embed="rId11"/>
            <a:srcRect l="2618" t="7381" r="91817" b="65516"/>
            <a:stretch/>
          </p:blipFill>
          <p:spPr>
            <a:xfrm>
              <a:off x="43074662" y="8250012"/>
              <a:ext cx="352582" cy="1269979"/>
            </a:xfrm>
            <a:prstGeom prst="rect">
              <a:avLst/>
            </a:prstGeom>
          </p:spPr>
        </p:pic>
        <p:sp>
          <p:nvSpPr>
            <p:cNvPr id="53" name="TextBox 52"/>
            <p:cNvSpPr txBox="1"/>
            <p:nvPr/>
          </p:nvSpPr>
          <p:spPr>
            <a:xfrm>
              <a:off x="43084736" y="7977125"/>
              <a:ext cx="1642022" cy="242056"/>
            </a:xfrm>
            <a:prstGeom prst="rect">
              <a:avLst/>
            </a:prstGeom>
            <a:noFill/>
          </p:spPr>
          <p:txBody>
            <a:bodyPr wrap="square" rtlCol="0">
              <a:spAutoFit/>
            </a:bodyPr>
            <a:lstStyle/>
            <a:p>
              <a:pPr algn="ctr"/>
              <a:r>
                <a:rPr lang="en-US" sz="1200" b="1" dirty="0" err="1" smtClean="0">
                  <a:latin typeface="Arial"/>
                  <a:cs typeface="Arial"/>
                </a:rPr>
                <a:t>Quantile</a:t>
              </a:r>
              <a:r>
                <a:rPr lang="en-US" sz="1200" b="1" dirty="0" smtClean="0">
                  <a:latin typeface="Arial"/>
                  <a:cs typeface="Arial"/>
                </a:rPr>
                <a:t> Breaks</a:t>
              </a:r>
              <a:endParaRPr lang="en-US" sz="1200" b="1" dirty="0">
                <a:latin typeface="Arial"/>
                <a:cs typeface="Arial"/>
              </a:endParaRPr>
            </a:p>
          </p:txBody>
        </p:sp>
        <p:sp>
          <p:nvSpPr>
            <p:cNvPr id="54" name="TextBox 53"/>
            <p:cNvSpPr txBox="1"/>
            <p:nvPr/>
          </p:nvSpPr>
          <p:spPr>
            <a:xfrm>
              <a:off x="43402259" y="8188183"/>
              <a:ext cx="1268775" cy="1331310"/>
            </a:xfrm>
            <a:prstGeom prst="rect">
              <a:avLst/>
            </a:prstGeom>
            <a:noFill/>
          </p:spPr>
          <p:txBody>
            <a:bodyPr wrap="none" rtlCol="0">
              <a:spAutoFit/>
            </a:bodyPr>
            <a:lstStyle/>
            <a:p>
              <a:pPr>
                <a:lnSpc>
                  <a:spcPct val="130000"/>
                </a:lnSpc>
              </a:pPr>
              <a:r>
                <a:rPr lang="en-US" sz="1200" dirty="0" smtClean="0">
                  <a:latin typeface="Arial"/>
                  <a:cs typeface="Arial"/>
                </a:rPr>
                <a:t>none observed</a:t>
              </a:r>
            </a:p>
            <a:p>
              <a:pPr>
                <a:lnSpc>
                  <a:spcPct val="130000"/>
                </a:lnSpc>
              </a:pPr>
              <a:r>
                <a:rPr lang="en-US" sz="1200" dirty="0" smtClean="0">
                  <a:latin typeface="Arial"/>
                  <a:cs typeface="Arial"/>
                </a:rPr>
                <a:t>1-20</a:t>
              </a:r>
              <a:r>
                <a:rPr lang="en-US" sz="1200" baseline="30000" dirty="0" smtClean="0">
                  <a:latin typeface="Arial"/>
                  <a:cs typeface="Arial"/>
                </a:rPr>
                <a:t>th</a:t>
              </a:r>
              <a:r>
                <a:rPr lang="en-US" sz="1200" dirty="0" smtClean="0">
                  <a:latin typeface="Arial"/>
                  <a:cs typeface="Arial"/>
                </a:rPr>
                <a:t> percentile</a:t>
              </a:r>
            </a:p>
            <a:p>
              <a:pPr>
                <a:lnSpc>
                  <a:spcPct val="130000"/>
                </a:lnSpc>
              </a:pPr>
              <a:r>
                <a:rPr lang="en-US" sz="1200" dirty="0" smtClean="0">
                  <a:latin typeface="Arial"/>
                  <a:cs typeface="Arial"/>
                </a:rPr>
                <a:t>21-40</a:t>
              </a:r>
              <a:r>
                <a:rPr lang="en-US" sz="1200" baseline="30000" dirty="0" smtClean="0">
                  <a:latin typeface="Arial"/>
                  <a:cs typeface="Arial"/>
                </a:rPr>
                <a:t>th</a:t>
              </a:r>
              <a:r>
                <a:rPr lang="en-US" sz="1200" dirty="0" smtClean="0">
                  <a:latin typeface="Arial"/>
                  <a:cs typeface="Arial"/>
                </a:rPr>
                <a:t> percentile</a:t>
              </a:r>
            </a:p>
            <a:p>
              <a:pPr>
                <a:lnSpc>
                  <a:spcPct val="130000"/>
                </a:lnSpc>
              </a:pPr>
              <a:r>
                <a:rPr lang="en-US" sz="1200" dirty="0" smtClean="0">
                  <a:latin typeface="Arial"/>
                  <a:cs typeface="Arial"/>
                </a:rPr>
                <a:t>41-60</a:t>
              </a:r>
              <a:r>
                <a:rPr lang="en-US" sz="1200" baseline="30000" dirty="0" smtClean="0">
                  <a:latin typeface="Arial"/>
                  <a:cs typeface="Arial"/>
                </a:rPr>
                <a:t>th</a:t>
              </a:r>
              <a:r>
                <a:rPr lang="en-US" sz="1200" dirty="0" smtClean="0">
                  <a:latin typeface="Arial"/>
                  <a:cs typeface="Arial"/>
                </a:rPr>
                <a:t> </a:t>
              </a:r>
              <a:r>
                <a:rPr lang="en-US" sz="1200" dirty="0">
                  <a:latin typeface="Arial"/>
                  <a:cs typeface="Arial"/>
                </a:rPr>
                <a:t>percentile</a:t>
              </a:r>
            </a:p>
            <a:p>
              <a:pPr>
                <a:lnSpc>
                  <a:spcPct val="130000"/>
                </a:lnSpc>
              </a:pPr>
              <a:r>
                <a:rPr lang="en-US" sz="1200" dirty="0" smtClean="0">
                  <a:latin typeface="Arial"/>
                  <a:cs typeface="Arial"/>
                </a:rPr>
                <a:t>61-80</a:t>
              </a:r>
              <a:r>
                <a:rPr lang="en-US" sz="1200" baseline="30000" dirty="0" smtClean="0">
                  <a:latin typeface="Arial"/>
                  <a:cs typeface="Arial"/>
                </a:rPr>
                <a:t>th</a:t>
              </a:r>
              <a:r>
                <a:rPr lang="en-US" sz="1200" dirty="0" smtClean="0">
                  <a:latin typeface="Arial"/>
                  <a:cs typeface="Arial"/>
                </a:rPr>
                <a:t> </a:t>
              </a:r>
              <a:r>
                <a:rPr lang="en-US" sz="1200" dirty="0">
                  <a:latin typeface="Arial"/>
                  <a:cs typeface="Arial"/>
                </a:rPr>
                <a:t>percentile</a:t>
              </a:r>
            </a:p>
            <a:p>
              <a:pPr>
                <a:lnSpc>
                  <a:spcPct val="130000"/>
                </a:lnSpc>
              </a:pPr>
              <a:r>
                <a:rPr lang="en-US" sz="1200" dirty="0" smtClean="0">
                  <a:latin typeface="Arial"/>
                  <a:cs typeface="Arial"/>
                </a:rPr>
                <a:t>81-100</a:t>
              </a:r>
              <a:r>
                <a:rPr lang="en-US" sz="1200" baseline="30000" dirty="0" smtClean="0">
                  <a:latin typeface="Arial"/>
                  <a:cs typeface="Arial"/>
                </a:rPr>
                <a:t>th</a:t>
              </a:r>
              <a:r>
                <a:rPr lang="en-US" sz="1200" dirty="0" smtClean="0">
                  <a:latin typeface="Arial"/>
                  <a:cs typeface="Arial"/>
                </a:rPr>
                <a:t> percentile</a:t>
              </a:r>
              <a:endParaRPr lang="en-US" sz="1200" dirty="0">
                <a:latin typeface="Arial"/>
                <a:cs typeface="Arial"/>
              </a:endParaRPr>
            </a:p>
          </p:txBody>
        </p:sp>
      </p:grpSp>
      <p:sp>
        <p:nvSpPr>
          <p:cNvPr id="2" name="Rectangle 1"/>
          <p:cNvSpPr/>
          <p:nvPr/>
        </p:nvSpPr>
        <p:spPr>
          <a:xfrm>
            <a:off x="6098920" y="6158652"/>
            <a:ext cx="2195286" cy="40268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projection</a:t>
            </a:r>
            <a:endParaRPr lang="en-US" dirty="0">
              <a:solidFill>
                <a:schemeClr val="tx1"/>
              </a:solidFill>
            </a:endParaRPr>
          </a:p>
        </p:txBody>
      </p:sp>
    </p:spTree>
    <p:extLst>
      <p:ext uri="{BB962C8B-B14F-4D97-AF65-F5344CB8AC3E}">
        <p14:creationId xmlns:p14="http://schemas.microsoft.com/office/powerpoint/2010/main" val="135545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1402" y="466879"/>
            <a:ext cx="1297688" cy="369332"/>
          </a:xfrm>
          <a:prstGeom prst="rect">
            <a:avLst/>
          </a:prstGeom>
          <a:noFill/>
        </p:spPr>
        <p:txBody>
          <a:bodyPr wrap="none" rtlCol="0">
            <a:spAutoFit/>
          </a:bodyPr>
          <a:lstStyle/>
          <a:p>
            <a:r>
              <a:rPr lang="en-US" b="1" dirty="0" smtClean="0"/>
              <a:t>Summary</a:t>
            </a:r>
            <a:endParaRPr lang="en-US" b="1" dirty="0"/>
          </a:p>
        </p:txBody>
      </p:sp>
      <p:sp>
        <p:nvSpPr>
          <p:cNvPr id="3" name="TextBox 2"/>
          <p:cNvSpPr txBox="1"/>
          <p:nvPr/>
        </p:nvSpPr>
        <p:spPr>
          <a:xfrm>
            <a:off x="471402" y="1102732"/>
            <a:ext cx="7248292" cy="4247317"/>
          </a:xfrm>
          <a:prstGeom prst="rect">
            <a:avLst/>
          </a:prstGeom>
          <a:noFill/>
        </p:spPr>
        <p:txBody>
          <a:bodyPr wrap="square" rtlCol="0">
            <a:spAutoFit/>
          </a:bodyPr>
          <a:lstStyle/>
          <a:p>
            <a:r>
              <a:rPr lang="en-US" dirty="0" smtClean="0"/>
              <a:t>The northwestern North </a:t>
            </a:r>
            <a:r>
              <a:rPr lang="en-US" dirty="0"/>
              <a:t>A</a:t>
            </a:r>
            <a:r>
              <a:rPr lang="en-US" dirty="0" smtClean="0"/>
              <a:t>tlantic is a dynamically complex region; challenging to global models – regional approaches are needed.</a:t>
            </a:r>
          </a:p>
          <a:p>
            <a:endParaRPr lang="en-US" dirty="0"/>
          </a:p>
          <a:p>
            <a:r>
              <a:rPr lang="en-US" dirty="0" smtClean="0"/>
              <a:t>Residence time of shelf water is long. Exchange across the shelf edge is inhibited.</a:t>
            </a:r>
          </a:p>
          <a:p>
            <a:endParaRPr lang="en-US" dirty="0"/>
          </a:p>
          <a:p>
            <a:r>
              <a:rPr lang="en-US" dirty="0" smtClean="0"/>
              <a:t>In future projections oxygen concentrations in bottom waters drop dramatically (by up to 60 </a:t>
            </a:r>
            <a:r>
              <a:rPr lang="en-US" dirty="0" err="1" smtClean="0"/>
              <a:t>mmol</a:t>
            </a:r>
            <a:r>
              <a:rPr lang="en-US" dirty="0" smtClean="0"/>
              <a:t> m</a:t>
            </a:r>
            <a:r>
              <a:rPr lang="en-US" baseline="30000" dirty="0" smtClean="0"/>
              <a:t>-3</a:t>
            </a:r>
            <a:r>
              <a:rPr lang="en-US" dirty="0" smtClean="0"/>
              <a:t> by 2070ies) inside the domain due to internal dynamics (signal is not propagated from lateral boundaries). </a:t>
            </a:r>
          </a:p>
          <a:p>
            <a:endParaRPr lang="en-US" dirty="0"/>
          </a:p>
          <a:p>
            <a:r>
              <a:rPr lang="en-US" dirty="0" smtClean="0"/>
              <a:t>Ongoing and projected future changes are squeezing suitable habitat for endangered and commercially important species.</a:t>
            </a:r>
          </a:p>
          <a:p>
            <a:endParaRPr lang="en-US" dirty="0"/>
          </a:p>
          <a:p>
            <a:endParaRPr lang="en-US" dirty="0"/>
          </a:p>
        </p:txBody>
      </p:sp>
    </p:spTree>
    <p:extLst>
      <p:ext uri="{BB962C8B-B14F-4D97-AF65-F5344CB8AC3E}">
        <p14:creationId xmlns:p14="http://schemas.microsoft.com/office/powerpoint/2010/main" val="3406890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2228" y="117795"/>
            <a:ext cx="8235747" cy="1477328"/>
          </a:xfrm>
          <a:prstGeom prst="rect">
            <a:avLst/>
          </a:prstGeom>
          <a:noFill/>
        </p:spPr>
        <p:txBody>
          <a:bodyPr wrap="square" rtlCol="0">
            <a:spAutoFit/>
          </a:bodyPr>
          <a:lstStyle/>
          <a:p>
            <a:r>
              <a:rPr lang="en-US" b="1" dirty="0" smtClean="0"/>
              <a:t>Coastal &amp; shelf ecosystems </a:t>
            </a:r>
          </a:p>
          <a:p>
            <a:pPr marL="285750" indent="-285750">
              <a:buFont typeface="Arial"/>
              <a:buChar char="•"/>
            </a:pPr>
            <a:r>
              <a:rPr lang="en-US" dirty="0"/>
              <a:t>a</a:t>
            </a:r>
            <a:r>
              <a:rPr lang="en-US" dirty="0" smtClean="0"/>
              <a:t>re vulnerable </a:t>
            </a:r>
            <a:r>
              <a:rPr lang="en-US" dirty="0"/>
              <a:t>to </a:t>
            </a:r>
            <a:r>
              <a:rPr lang="en-US" dirty="0" smtClean="0"/>
              <a:t>ocean </a:t>
            </a:r>
            <a:r>
              <a:rPr lang="en-US" dirty="0"/>
              <a:t>warming, </a:t>
            </a:r>
            <a:r>
              <a:rPr lang="en-US" dirty="0" smtClean="0"/>
              <a:t>de-oxygenation</a:t>
            </a:r>
            <a:r>
              <a:rPr lang="en-US" dirty="0"/>
              <a:t>, acidification, eutrophication and </a:t>
            </a:r>
            <a:r>
              <a:rPr lang="en-US" dirty="0" smtClean="0"/>
              <a:t>overfishing,</a:t>
            </a:r>
          </a:p>
          <a:p>
            <a:pPr marL="285750" indent="-285750">
              <a:buFont typeface="Arial"/>
              <a:buChar char="•"/>
            </a:pPr>
            <a:r>
              <a:rPr lang="en-US" dirty="0"/>
              <a:t>h</a:t>
            </a:r>
            <a:r>
              <a:rPr lang="en-US" dirty="0" smtClean="0"/>
              <a:t>ave large </a:t>
            </a:r>
            <a:r>
              <a:rPr lang="en-US" dirty="0"/>
              <a:t>air-sea fluxes of CO</a:t>
            </a:r>
            <a:r>
              <a:rPr lang="en-US" baseline="-25000" dirty="0"/>
              <a:t>2</a:t>
            </a:r>
            <a:r>
              <a:rPr lang="en-US" dirty="0"/>
              <a:t>, </a:t>
            </a:r>
            <a:r>
              <a:rPr lang="en-US" dirty="0" smtClean="0"/>
              <a:t>but </a:t>
            </a:r>
            <a:r>
              <a:rPr lang="en-US" dirty="0"/>
              <a:t>poorly </a:t>
            </a:r>
            <a:r>
              <a:rPr lang="en-US" dirty="0" smtClean="0"/>
              <a:t>quantified, and</a:t>
            </a:r>
          </a:p>
          <a:p>
            <a:pPr marL="285750" indent="-285750">
              <a:buFont typeface="Arial"/>
              <a:buChar char="•"/>
            </a:pPr>
            <a:r>
              <a:rPr lang="en-US" dirty="0"/>
              <a:t>t</a:t>
            </a:r>
            <a:r>
              <a:rPr lang="en-US" dirty="0" smtClean="0"/>
              <a:t>hey are most </a:t>
            </a:r>
            <a:r>
              <a:rPr lang="en-US" dirty="0"/>
              <a:t>relevant for human activities.</a:t>
            </a:r>
            <a:r>
              <a:rPr lang="en-CA" dirty="0" smtClean="0">
                <a:effectLst/>
              </a:rPr>
              <a:t> </a:t>
            </a:r>
          </a:p>
        </p:txBody>
      </p:sp>
      <p:grpSp>
        <p:nvGrpSpPr>
          <p:cNvPr id="7" name="Group 6"/>
          <p:cNvGrpSpPr/>
          <p:nvPr/>
        </p:nvGrpSpPr>
        <p:grpSpPr>
          <a:xfrm>
            <a:off x="302228" y="1800198"/>
            <a:ext cx="8688286" cy="4845129"/>
            <a:chOff x="302228" y="1628587"/>
            <a:chExt cx="8688286" cy="4845129"/>
          </a:xfrm>
        </p:grpSpPr>
        <p:pic>
          <p:nvPicPr>
            <p:cNvPr id="2" name="图片 1" descr="wenxia:OneDrive:acmodel_paper:ACM:domain.png"/>
            <p:cNvPicPr/>
            <p:nvPr/>
          </p:nvPicPr>
          <p:blipFill rotWithShape="1">
            <a:blip r:embed="rId2">
              <a:extLst>
                <a:ext uri="{28A0092B-C50C-407E-A947-70E740481C1C}">
                  <a14:useLocalDpi xmlns:a14="http://schemas.microsoft.com/office/drawing/2010/main" val="0"/>
                </a:ext>
              </a:extLst>
            </a:blip>
            <a:srcRect l="11681" t="11575" r="18181" b="7218"/>
            <a:stretch/>
          </p:blipFill>
          <p:spPr bwMode="auto">
            <a:xfrm>
              <a:off x="4701307" y="2781351"/>
              <a:ext cx="4289207" cy="3692365"/>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302228" y="1628587"/>
              <a:ext cx="8426423" cy="923330"/>
            </a:xfrm>
            <a:prstGeom prst="rect">
              <a:avLst/>
            </a:prstGeom>
            <a:noFill/>
          </p:spPr>
          <p:txBody>
            <a:bodyPr wrap="square" rtlCol="0">
              <a:spAutoFit/>
            </a:bodyPr>
            <a:lstStyle/>
            <a:p>
              <a:r>
                <a:rPr lang="en-US" b="1" dirty="0" smtClean="0"/>
                <a:t>Northwestern North Atlantic</a:t>
              </a:r>
              <a:r>
                <a:rPr lang="en-US" dirty="0" smtClean="0"/>
                <a:t>, historically a rich fishing ground, emerged as prominent climate change region with high rate of warming and large reductions in subsurface oxygen (Bopp et al. 2013). </a:t>
              </a:r>
            </a:p>
          </p:txBody>
        </p:sp>
      </p:grpSp>
      <p:sp>
        <p:nvSpPr>
          <p:cNvPr id="8" name="TextBox 7"/>
          <p:cNvSpPr txBox="1"/>
          <p:nvPr/>
        </p:nvSpPr>
        <p:spPr>
          <a:xfrm>
            <a:off x="388037" y="2974476"/>
            <a:ext cx="4159829" cy="2862323"/>
          </a:xfrm>
          <a:prstGeom prst="rect">
            <a:avLst/>
          </a:prstGeom>
          <a:noFill/>
        </p:spPr>
        <p:txBody>
          <a:bodyPr wrap="square" rtlCol="0">
            <a:spAutoFit/>
          </a:bodyPr>
          <a:lstStyle/>
          <a:p>
            <a:r>
              <a:rPr lang="en-US" dirty="0" smtClean="0"/>
              <a:t>Large changes have already been observed, e.g.</a:t>
            </a:r>
          </a:p>
          <a:p>
            <a:endParaRPr lang="en-US" dirty="0" smtClean="0"/>
          </a:p>
          <a:p>
            <a:r>
              <a:rPr lang="en-US" dirty="0" smtClean="0"/>
              <a:t>     - 1.0 </a:t>
            </a:r>
            <a:r>
              <a:rPr lang="en-US" dirty="0" err="1" smtClean="0"/>
              <a:t>mmol</a:t>
            </a:r>
            <a:r>
              <a:rPr lang="en-US" dirty="0" smtClean="0"/>
              <a:t> O</a:t>
            </a:r>
            <a:r>
              <a:rPr lang="en-US" baseline="-25000" dirty="0" smtClean="0"/>
              <a:t>2</a:t>
            </a:r>
            <a:r>
              <a:rPr lang="en-US" dirty="0" smtClean="0"/>
              <a:t> m</a:t>
            </a:r>
            <a:r>
              <a:rPr lang="en-US" baseline="30000" dirty="0" smtClean="0"/>
              <a:t>-3</a:t>
            </a:r>
            <a:r>
              <a:rPr lang="en-US" dirty="0" smtClean="0"/>
              <a:t> yr</a:t>
            </a:r>
            <a:r>
              <a:rPr lang="en-US" baseline="30000" dirty="0" smtClean="0"/>
              <a:t>-1</a:t>
            </a:r>
            <a:r>
              <a:rPr lang="en-US" dirty="0" smtClean="0"/>
              <a:t> in the Gulf of     </a:t>
            </a:r>
          </a:p>
          <a:p>
            <a:r>
              <a:rPr lang="en-US" dirty="0"/>
              <a:t> </a:t>
            </a:r>
            <a:r>
              <a:rPr lang="en-US" dirty="0" smtClean="0"/>
              <a:t>    St. Lawrence (1932-2003)</a:t>
            </a:r>
          </a:p>
          <a:p>
            <a:endParaRPr lang="en-US" dirty="0" smtClean="0"/>
          </a:p>
          <a:p>
            <a:r>
              <a:rPr lang="en-US" dirty="0" smtClean="0"/>
              <a:t>     - 1.1 </a:t>
            </a:r>
            <a:r>
              <a:rPr lang="en-US" dirty="0" err="1" smtClean="0"/>
              <a:t>mmol</a:t>
            </a:r>
            <a:r>
              <a:rPr lang="en-US" dirty="0" smtClean="0"/>
              <a:t> O</a:t>
            </a:r>
            <a:r>
              <a:rPr lang="en-US" baseline="-25000" dirty="0" smtClean="0"/>
              <a:t>2</a:t>
            </a:r>
            <a:r>
              <a:rPr lang="en-US" dirty="0" smtClean="0"/>
              <a:t> m</a:t>
            </a:r>
            <a:r>
              <a:rPr lang="en-US" baseline="30000" dirty="0" smtClean="0"/>
              <a:t>-3</a:t>
            </a:r>
            <a:r>
              <a:rPr lang="en-US" dirty="0" smtClean="0"/>
              <a:t> yr</a:t>
            </a:r>
            <a:r>
              <a:rPr lang="en-US" baseline="30000" dirty="0" smtClean="0"/>
              <a:t>-1</a:t>
            </a:r>
            <a:r>
              <a:rPr lang="en-US" dirty="0" smtClean="0"/>
              <a:t> on the </a:t>
            </a:r>
          </a:p>
          <a:p>
            <a:r>
              <a:rPr lang="en-US" dirty="0"/>
              <a:t> </a:t>
            </a:r>
            <a:r>
              <a:rPr lang="en-US" dirty="0" smtClean="0"/>
              <a:t>    </a:t>
            </a:r>
            <a:r>
              <a:rPr lang="en-US" dirty="0" err="1" smtClean="0"/>
              <a:t>Scotian</a:t>
            </a:r>
            <a:r>
              <a:rPr lang="en-US" dirty="0" smtClean="0"/>
              <a:t> Shelf (1960-2002)</a:t>
            </a:r>
          </a:p>
          <a:p>
            <a:endParaRPr lang="en-US" dirty="0" smtClean="0"/>
          </a:p>
          <a:p>
            <a:r>
              <a:rPr lang="en-US" dirty="0" smtClean="0"/>
              <a:t>(Gilbert et al. 2010)</a:t>
            </a:r>
            <a:endParaRPr lang="en-US" dirty="0"/>
          </a:p>
        </p:txBody>
      </p:sp>
    </p:spTree>
    <p:extLst>
      <p:ext uri="{BB962C8B-B14F-4D97-AF65-F5344CB8AC3E}">
        <p14:creationId xmlns:p14="http://schemas.microsoft.com/office/powerpoint/2010/main" val="1508144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wenxia:OneDrive:acmodel_paper:ACM:domain.png"/>
          <p:cNvPicPr/>
          <p:nvPr/>
        </p:nvPicPr>
        <p:blipFill rotWithShape="1">
          <a:blip r:embed="rId2">
            <a:extLst>
              <a:ext uri="{28A0092B-C50C-407E-A947-70E740481C1C}">
                <a14:useLocalDpi xmlns:a14="http://schemas.microsoft.com/office/drawing/2010/main" val="0"/>
              </a:ext>
            </a:extLst>
          </a:blip>
          <a:srcRect l="11681" t="11575" r="18181" b="7218"/>
          <a:stretch/>
        </p:blipFill>
        <p:spPr bwMode="auto">
          <a:xfrm>
            <a:off x="4676580" y="2490319"/>
            <a:ext cx="4289207" cy="3692365"/>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327088" y="637683"/>
            <a:ext cx="8426423" cy="646331"/>
          </a:xfrm>
          <a:prstGeom prst="rect">
            <a:avLst/>
          </a:prstGeom>
          <a:noFill/>
        </p:spPr>
        <p:txBody>
          <a:bodyPr wrap="square" rtlCol="0">
            <a:spAutoFit/>
          </a:bodyPr>
          <a:lstStyle/>
          <a:p>
            <a:r>
              <a:rPr lang="en-US" b="1" dirty="0" smtClean="0"/>
              <a:t>Northwestern North Atlantic</a:t>
            </a:r>
            <a:r>
              <a:rPr lang="en-US" dirty="0" smtClean="0"/>
              <a:t> is at the confluence of two major boundary current systems.</a:t>
            </a:r>
          </a:p>
        </p:txBody>
      </p:sp>
      <p:grpSp>
        <p:nvGrpSpPr>
          <p:cNvPr id="3" name="Group 2"/>
          <p:cNvGrpSpPr/>
          <p:nvPr/>
        </p:nvGrpSpPr>
        <p:grpSpPr>
          <a:xfrm>
            <a:off x="351815" y="1457692"/>
            <a:ext cx="8509321" cy="3139321"/>
            <a:chOff x="351815" y="1457692"/>
            <a:chExt cx="8509321" cy="3139321"/>
          </a:xfrm>
        </p:grpSpPr>
        <p:sp>
          <p:nvSpPr>
            <p:cNvPr id="8" name="TextBox 7"/>
            <p:cNvSpPr txBox="1"/>
            <p:nvPr/>
          </p:nvSpPr>
          <p:spPr>
            <a:xfrm>
              <a:off x="4701307" y="1500967"/>
              <a:ext cx="4159829" cy="923330"/>
            </a:xfrm>
            <a:prstGeom prst="rect">
              <a:avLst/>
            </a:prstGeom>
            <a:noFill/>
          </p:spPr>
          <p:txBody>
            <a:bodyPr wrap="square" rtlCol="0">
              <a:spAutoFit/>
            </a:bodyPr>
            <a:lstStyle/>
            <a:p>
              <a:r>
                <a:rPr lang="en-US" dirty="0" smtClean="0"/>
                <a:t>Regional ROMS implementation for Atlantic Canada (AC; Brennan et al. 2016)</a:t>
              </a:r>
              <a:endParaRPr lang="en-US" dirty="0"/>
            </a:p>
          </p:txBody>
        </p:sp>
        <p:sp>
          <p:nvSpPr>
            <p:cNvPr id="4" name="TextBox 3"/>
            <p:cNvSpPr txBox="1"/>
            <p:nvPr/>
          </p:nvSpPr>
          <p:spPr>
            <a:xfrm>
              <a:off x="351815" y="1457692"/>
              <a:ext cx="4256117" cy="3139321"/>
            </a:xfrm>
            <a:prstGeom prst="rect">
              <a:avLst/>
            </a:prstGeom>
            <a:noFill/>
          </p:spPr>
          <p:txBody>
            <a:bodyPr wrap="square" rtlCol="0">
              <a:spAutoFit/>
            </a:bodyPr>
            <a:lstStyle/>
            <a:p>
              <a:r>
                <a:rPr lang="en-US" b="1" dirty="0" smtClean="0"/>
                <a:t>Baseline (1999-2014)</a:t>
              </a:r>
            </a:p>
            <a:p>
              <a:pPr marL="285750" indent="-285750">
                <a:buFont typeface="Arial"/>
                <a:buChar char="•"/>
              </a:pPr>
              <a:r>
                <a:rPr lang="en-US" dirty="0" smtClean="0"/>
                <a:t>10 km horizontal resolution</a:t>
              </a:r>
            </a:p>
            <a:p>
              <a:pPr marL="285750" indent="-285750">
                <a:buFont typeface="Arial"/>
                <a:buChar char="•"/>
              </a:pPr>
              <a:r>
                <a:rPr lang="en-US" dirty="0" smtClean="0"/>
                <a:t>30 layers</a:t>
              </a:r>
            </a:p>
            <a:p>
              <a:pPr marL="285750" indent="-285750">
                <a:buFont typeface="Arial"/>
                <a:buChar char="•"/>
              </a:pPr>
              <a:r>
                <a:rPr lang="en-US" dirty="0" smtClean="0"/>
                <a:t>Physical B.C. from </a:t>
              </a:r>
              <a:r>
                <a:rPr lang="en-US" dirty="0" err="1" smtClean="0"/>
                <a:t>Urrego</a:t>
              </a:r>
              <a:r>
                <a:rPr lang="en-US" dirty="0" smtClean="0"/>
                <a:t>-Blanco &amp; Sheng (2012)</a:t>
              </a:r>
            </a:p>
            <a:p>
              <a:pPr marL="285750" indent="-285750">
                <a:buFont typeface="Arial"/>
                <a:buChar char="•"/>
              </a:pPr>
              <a:r>
                <a:rPr lang="en-US" dirty="0" smtClean="0"/>
                <a:t>Biochemical B.C.  from observations</a:t>
              </a:r>
            </a:p>
            <a:p>
              <a:pPr marL="285750" indent="-285750">
                <a:buFont typeface="Arial"/>
                <a:buChar char="•"/>
              </a:pPr>
              <a:r>
                <a:rPr lang="en-US" dirty="0" smtClean="0"/>
                <a:t>3-hourly ECMWF ERA-Interim atmospheric forcing</a:t>
              </a:r>
            </a:p>
            <a:p>
              <a:pPr marL="285750" indent="-285750">
                <a:buFont typeface="Arial"/>
                <a:buChar char="•"/>
              </a:pPr>
              <a:r>
                <a:rPr lang="en-US" dirty="0" smtClean="0"/>
                <a:t>12 major rivers</a:t>
              </a:r>
            </a:p>
            <a:p>
              <a:pPr marL="285750" indent="-285750">
                <a:buFont typeface="Arial"/>
                <a:buChar char="•"/>
              </a:pPr>
              <a:r>
                <a:rPr lang="en-US" dirty="0" smtClean="0"/>
                <a:t>Tides</a:t>
              </a:r>
            </a:p>
            <a:p>
              <a:pPr marL="285750" indent="-285750">
                <a:buFont typeface="Arial"/>
                <a:buChar char="•"/>
              </a:pPr>
              <a:r>
                <a:rPr lang="en-US" dirty="0" smtClean="0"/>
                <a:t>No ice</a:t>
              </a:r>
            </a:p>
          </p:txBody>
        </p:sp>
      </p:grpSp>
      <p:sp>
        <p:nvSpPr>
          <p:cNvPr id="9" name="TextBox 8"/>
          <p:cNvSpPr txBox="1"/>
          <p:nvPr/>
        </p:nvSpPr>
        <p:spPr>
          <a:xfrm>
            <a:off x="327088" y="4705356"/>
            <a:ext cx="4349492" cy="1477328"/>
          </a:xfrm>
          <a:prstGeom prst="rect">
            <a:avLst/>
          </a:prstGeom>
          <a:noFill/>
        </p:spPr>
        <p:txBody>
          <a:bodyPr wrap="square" rtlCol="0">
            <a:spAutoFit/>
          </a:bodyPr>
          <a:lstStyle/>
          <a:p>
            <a:r>
              <a:rPr lang="en-US" b="1" dirty="0" smtClean="0"/>
              <a:t>Future projection (2066-2081)</a:t>
            </a:r>
          </a:p>
          <a:p>
            <a:pPr marL="285750" indent="-285750">
              <a:buFont typeface="Arial"/>
              <a:buChar char="•"/>
            </a:pPr>
            <a:r>
              <a:rPr lang="en-US" dirty="0" smtClean="0"/>
              <a:t>Delta method for atmospheric forcing and biochemical B.C.s</a:t>
            </a:r>
          </a:p>
          <a:p>
            <a:pPr marL="285750" indent="-285750">
              <a:buFont typeface="Arial"/>
              <a:buChar char="•"/>
            </a:pPr>
            <a:r>
              <a:rPr lang="en-US" dirty="0" smtClean="0"/>
              <a:t>B.C. physics from 1/12</a:t>
            </a:r>
            <a:r>
              <a:rPr lang="en-US" baseline="30000" dirty="0" smtClean="0"/>
              <a:t>o</a:t>
            </a:r>
            <a:r>
              <a:rPr lang="en-US" dirty="0" smtClean="0"/>
              <a:t> North Atlantic simulation (</a:t>
            </a:r>
            <a:r>
              <a:rPr lang="en-US" dirty="0" err="1" smtClean="0"/>
              <a:t>Brickmann</a:t>
            </a:r>
            <a:r>
              <a:rPr lang="en-US" dirty="0" smtClean="0"/>
              <a:t> et al.)</a:t>
            </a:r>
          </a:p>
        </p:txBody>
      </p:sp>
    </p:spTree>
    <p:extLst>
      <p:ext uri="{BB962C8B-B14F-4D97-AF65-F5344CB8AC3E}">
        <p14:creationId xmlns:p14="http://schemas.microsoft.com/office/powerpoint/2010/main" val="1871458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bregionsv2.png"/>
          <p:cNvPicPr>
            <a:picLocks noChangeAspect="1"/>
          </p:cNvPicPr>
          <p:nvPr/>
        </p:nvPicPr>
        <p:blipFill rotWithShape="1">
          <a:blip r:embed="rId10">
            <a:extLst>
              <a:ext uri="{28A0092B-C50C-407E-A947-70E740481C1C}">
                <a14:useLocalDpi xmlns:a14="http://schemas.microsoft.com/office/drawing/2010/main" val="0"/>
              </a:ext>
            </a:extLst>
          </a:blip>
          <a:srcRect l="15117" t="8383" r="12136" b="11542"/>
          <a:stretch/>
        </p:blipFill>
        <p:spPr>
          <a:xfrm>
            <a:off x="0" y="105312"/>
            <a:ext cx="2897536" cy="2462617"/>
          </a:xfrm>
          <a:prstGeom prst="rect">
            <a:avLst/>
          </a:prstGeom>
        </p:spPr>
      </p:pic>
      <p:grpSp>
        <p:nvGrpSpPr>
          <p:cNvPr id="17" name="Group 16"/>
          <p:cNvGrpSpPr/>
          <p:nvPr/>
        </p:nvGrpSpPr>
        <p:grpSpPr>
          <a:xfrm>
            <a:off x="2708314" y="793942"/>
            <a:ext cx="6330809" cy="5430650"/>
            <a:chOff x="2744010" y="317480"/>
            <a:chExt cx="6330809" cy="5430650"/>
          </a:xfrm>
        </p:grpSpPr>
        <p:pic>
          <p:nvPicPr>
            <p:cNvPr id="11" name="acm_195b_dye09_vertintegratedv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15101" t="6643" r="11904" b="10018"/>
            <a:stretch/>
          </p:blipFill>
          <p:spPr>
            <a:xfrm>
              <a:off x="5912218" y="317480"/>
              <a:ext cx="3105735" cy="2659398"/>
            </a:xfrm>
            <a:prstGeom prst="rect">
              <a:avLst/>
            </a:prstGeom>
          </p:spPr>
        </p:pic>
        <p:pic>
          <p:nvPicPr>
            <p:cNvPr id="10" name="acm_195b_dye05_vertintegratedv3.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14342" t="6337" r="11111" b="8329"/>
            <a:stretch/>
          </p:blipFill>
          <p:spPr>
            <a:xfrm>
              <a:off x="5912218" y="3032928"/>
              <a:ext cx="3162601" cy="2715202"/>
            </a:xfrm>
            <a:prstGeom prst="rect">
              <a:avLst/>
            </a:prstGeom>
          </p:spPr>
        </p:pic>
        <p:pic>
          <p:nvPicPr>
            <p:cNvPr id="7" name="acm_195b_dye02_vertintegratedv3.mo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3"/>
            <a:srcRect l="14962" t="6607" r="11600" b="9629"/>
            <a:stretch/>
          </p:blipFill>
          <p:spPr>
            <a:xfrm>
              <a:off x="2777022" y="326751"/>
              <a:ext cx="3098115" cy="2650306"/>
            </a:xfrm>
            <a:prstGeom prst="rect">
              <a:avLst/>
            </a:prstGeom>
          </p:spPr>
        </p:pic>
        <p:sp>
          <p:nvSpPr>
            <p:cNvPr id="4" name="TextBox 3"/>
            <p:cNvSpPr txBox="1"/>
            <p:nvPr/>
          </p:nvSpPr>
          <p:spPr>
            <a:xfrm>
              <a:off x="5216178" y="1956363"/>
              <a:ext cx="508372" cy="461665"/>
            </a:xfrm>
            <a:prstGeom prst="rect">
              <a:avLst/>
            </a:prstGeom>
            <a:noFill/>
          </p:spPr>
          <p:txBody>
            <a:bodyPr wrap="none" rtlCol="0">
              <a:spAutoFit/>
            </a:bodyPr>
            <a:lstStyle/>
            <a:p>
              <a:r>
                <a:rPr lang="en-US" sz="2400" dirty="0" smtClean="0"/>
                <a:t>LS</a:t>
              </a:r>
              <a:endParaRPr lang="en-US" sz="2400" dirty="0"/>
            </a:p>
          </p:txBody>
        </p:sp>
        <p:sp>
          <p:nvSpPr>
            <p:cNvPr id="6" name="TextBox 5"/>
            <p:cNvSpPr txBox="1"/>
            <p:nvPr/>
          </p:nvSpPr>
          <p:spPr>
            <a:xfrm>
              <a:off x="8218860" y="4757814"/>
              <a:ext cx="610864" cy="461665"/>
            </a:xfrm>
            <a:prstGeom prst="rect">
              <a:avLst/>
            </a:prstGeom>
            <a:noFill/>
          </p:spPr>
          <p:txBody>
            <a:bodyPr wrap="none" rtlCol="0">
              <a:spAutoFit/>
            </a:bodyPr>
            <a:lstStyle/>
            <a:p>
              <a:r>
                <a:rPr lang="en-US" sz="2400" dirty="0" smtClean="0"/>
                <a:t>GB</a:t>
              </a:r>
              <a:endParaRPr lang="en-US" sz="2400" dirty="0"/>
            </a:p>
          </p:txBody>
        </p:sp>
        <p:pic>
          <p:nvPicPr>
            <p:cNvPr id="8" name="acm_195b_dye04_vertintegratedv3.mo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rotWithShape="1">
            <a:blip r:embed="rId14"/>
            <a:srcRect l="14124" t="5795" r="10735" b="8933"/>
            <a:stretch/>
          </p:blipFill>
          <p:spPr>
            <a:xfrm>
              <a:off x="2744010" y="3032683"/>
              <a:ext cx="3168208" cy="2696482"/>
            </a:xfrm>
            <a:prstGeom prst="rect">
              <a:avLst/>
            </a:prstGeom>
          </p:spPr>
        </p:pic>
        <p:sp>
          <p:nvSpPr>
            <p:cNvPr id="9" name="TextBox 8"/>
            <p:cNvSpPr txBox="1"/>
            <p:nvPr/>
          </p:nvSpPr>
          <p:spPr>
            <a:xfrm>
              <a:off x="5216178" y="4659905"/>
              <a:ext cx="511378" cy="461665"/>
            </a:xfrm>
            <a:prstGeom prst="rect">
              <a:avLst/>
            </a:prstGeom>
            <a:noFill/>
          </p:spPr>
          <p:txBody>
            <a:bodyPr wrap="none" rtlCol="0">
              <a:spAutoFit/>
            </a:bodyPr>
            <a:lstStyle/>
            <a:p>
              <a:r>
                <a:rPr lang="en-US" sz="2400" dirty="0" smtClean="0"/>
                <a:t>SS</a:t>
              </a:r>
              <a:endParaRPr lang="en-US" sz="2400" dirty="0"/>
            </a:p>
          </p:txBody>
        </p:sp>
        <p:sp>
          <p:nvSpPr>
            <p:cNvPr id="12" name="TextBox 11"/>
            <p:cNvSpPr txBox="1"/>
            <p:nvPr/>
          </p:nvSpPr>
          <p:spPr>
            <a:xfrm>
              <a:off x="7514205" y="326751"/>
              <a:ext cx="1409310" cy="461665"/>
            </a:xfrm>
            <a:prstGeom prst="rect">
              <a:avLst/>
            </a:prstGeom>
            <a:noFill/>
          </p:spPr>
          <p:txBody>
            <a:bodyPr wrap="none" rtlCol="0">
              <a:spAutoFit/>
            </a:bodyPr>
            <a:lstStyle/>
            <a:p>
              <a:r>
                <a:rPr lang="en-US" sz="2400" dirty="0"/>
                <a:t>d</a:t>
              </a:r>
              <a:r>
                <a:rPr lang="en-US" sz="2400" dirty="0" smtClean="0"/>
                <a:t>eep OS</a:t>
              </a:r>
              <a:endParaRPr lang="en-US" sz="2400" dirty="0"/>
            </a:p>
          </p:txBody>
        </p:sp>
      </p:grpSp>
      <p:sp>
        <p:nvSpPr>
          <p:cNvPr id="18" name="TextBox 17"/>
          <p:cNvSpPr txBox="1"/>
          <p:nvPr/>
        </p:nvSpPr>
        <p:spPr>
          <a:xfrm>
            <a:off x="364676" y="6369759"/>
            <a:ext cx="4117496" cy="369332"/>
          </a:xfrm>
          <a:prstGeom prst="rect">
            <a:avLst/>
          </a:prstGeom>
          <a:noFill/>
        </p:spPr>
        <p:txBody>
          <a:bodyPr wrap="none" rtlCol="0">
            <a:spAutoFit/>
          </a:bodyPr>
          <a:lstStyle/>
          <a:p>
            <a:r>
              <a:rPr lang="en-US" dirty="0" smtClean="0"/>
              <a:t>Rutherford, Fennel &amp; Zhang (in prep.)</a:t>
            </a:r>
            <a:endParaRPr lang="en-US" dirty="0"/>
          </a:p>
        </p:txBody>
      </p:sp>
    </p:spTree>
    <p:extLst>
      <p:ext uri="{BB962C8B-B14F-4D97-AF65-F5344CB8AC3E}">
        <p14:creationId xmlns:p14="http://schemas.microsoft.com/office/powerpoint/2010/main" val="1707889954"/>
      </p:ext>
    </p:extLst>
  </p:cSld>
  <p:clrMapOvr>
    <a:masterClrMapping/>
  </p:clrMapOvr>
  <p:timing>
    <p:tnLst>
      <p:par>
        <p:cTn xmlns:p14="http://schemas.microsoft.com/office/powerpoint/2010/main" id="1" dur="indefinite" restart="never" nodeType="tmRoot">
          <p:childTnLst>
            <p:video>
              <p:cMediaNode vol="80000">
                <p:cTn id="2" fill="hold" display="0">
                  <p:stCondLst>
                    <p:cond delay="indefinite"/>
                  </p:stCondLst>
                </p:cTn>
                <p:tgtEl>
                  <p:spTgt spid="7"/>
                </p:tgtEl>
              </p:cMediaNode>
            </p:video>
            <p:video>
              <p:cMediaNode vol="80000">
                <p:cTn id="3" fill="hold" display="0">
                  <p:stCondLst>
                    <p:cond delay="indefinite"/>
                  </p:stCondLst>
                </p:cTn>
                <p:tgtEl>
                  <p:spTgt spid="8"/>
                </p:tgtEl>
              </p:cMediaNode>
            </p:video>
            <p:video>
              <p:cMediaNode vol="80000">
                <p:cTn id="4" fill="hold" display="0">
                  <p:stCondLst>
                    <p:cond delay="indefinite"/>
                  </p:stCondLst>
                </p:cTn>
                <p:tgtEl>
                  <p:spTgt spid="10"/>
                </p:tgtEl>
              </p:cMediaNode>
            </p:video>
            <p:video>
              <p:cMediaNode vol="80000">
                <p:cTn id="5"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64676" y="6369759"/>
            <a:ext cx="4117496" cy="369332"/>
          </a:xfrm>
          <a:prstGeom prst="rect">
            <a:avLst/>
          </a:prstGeom>
          <a:noFill/>
        </p:spPr>
        <p:txBody>
          <a:bodyPr wrap="none" rtlCol="0">
            <a:spAutoFit/>
          </a:bodyPr>
          <a:lstStyle/>
          <a:p>
            <a:r>
              <a:rPr lang="en-US" dirty="0" smtClean="0"/>
              <a:t>Rutherford, Fennel &amp; Zhang (in prep.)</a:t>
            </a:r>
            <a:endParaRPr lang="en-US" dirty="0"/>
          </a:p>
        </p:txBody>
      </p:sp>
      <p:sp>
        <p:nvSpPr>
          <p:cNvPr id="14" name="Rectangle 13"/>
          <p:cNvSpPr/>
          <p:nvPr/>
        </p:nvSpPr>
        <p:spPr>
          <a:xfrm>
            <a:off x="268850" y="2552770"/>
            <a:ext cx="2237283" cy="210223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p:nvPr/>
        </p:nvPicPr>
        <p:blipFill rotWithShape="1">
          <a:blip r:embed="rId2">
            <a:extLst>
              <a:ext uri="{28A0092B-C50C-407E-A947-70E740481C1C}">
                <a14:useLocalDpi xmlns:a14="http://schemas.microsoft.com/office/drawing/2010/main" val="0"/>
              </a:ext>
            </a:extLst>
          </a:blip>
          <a:srcRect l="38422" t="40767" r="31021" b="30985"/>
          <a:stretch/>
        </p:blipFill>
        <p:spPr bwMode="auto">
          <a:xfrm>
            <a:off x="290015" y="2573821"/>
            <a:ext cx="2205286" cy="2049301"/>
          </a:xfrm>
          <a:prstGeom prst="rect">
            <a:avLst/>
          </a:prstGeom>
          <a:ln>
            <a:noFill/>
          </a:ln>
          <a:extLst>
            <a:ext uri="{53640926-AAD7-44d8-BBD7-CCE9431645EC}">
              <a14:shadowObscured xmlns:a14="http://schemas.microsoft.com/office/drawing/2010/main"/>
            </a:ext>
          </a:extLst>
        </p:spPr>
      </p:pic>
      <p:grpSp>
        <p:nvGrpSpPr>
          <p:cNvPr id="16" name="Group 15"/>
          <p:cNvGrpSpPr/>
          <p:nvPr/>
        </p:nvGrpSpPr>
        <p:grpSpPr>
          <a:xfrm>
            <a:off x="268850" y="317481"/>
            <a:ext cx="2283505" cy="2102233"/>
            <a:chOff x="2548466" y="317481"/>
            <a:chExt cx="2283505" cy="2102233"/>
          </a:xfrm>
        </p:grpSpPr>
        <p:sp>
          <p:nvSpPr>
            <p:cNvPr id="13" name="Rectangle 12"/>
            <p:cNvSpPr/>
            <p:nvPr/>
          </p:nvSpPr>
          <p:spPr>
            <a:xfrm>
              <a:off x="2548466" y="317481"/>
              <a:ext cx="2237283" cy="210223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p:nvPr/>
          </p:nvPicPr>
          <p:blipFill rotWithShape="1">
            <a:blip r:embed="rId2">
              <a:extLst>
                <a:ext uri="{28A0092B-C50C-407E-A947-70E740481C1C}">
                  <a14:useLocalDpi xmlns:a14="http://schemas.microsoft.com/office/drawing/2010/main" val="0"/>
                </a:ext>
              </a:extLst>
            </a:blip>
            <a:srcRect l="68770" t="12090" b="58933"/>
            <a:stretch/>
          </p:blipFill>
          <p:spPr bwMode="auto">
            <a:xfrm>
              <a:off x="2578097" y="317481"/>
              <a:ext cx="2253874" cy="2102233"/>
            </a:xfrm>
            <a:prstGeom prst="rect">
              <a:avLst/>
            </a:prstGeom>
            <a:ln>
              <a:noFill/>
            </a:ln>
            <a:extLst>
              <a:ext uri="{53640926-AAD7-44d8-BBD7-CCE9431645EC}">
                <a14:shadowObscured xmlns:a14="http://schemas.microsoft.com/office/drawing/2010/main"/>
              </a:ext>
            </a:extLst>
          </p:spPr>
        </p:pic>
      </p:grpSp>
      <p:grpSp>
        <p:nvGrpSpPr>
          <p:cNvPr id="7" name="Group 6"/>
          <p:cNvGrpSpPr/>
          <p:nvPr/>
        </p:nvGrpSpPr>
        <p:grpSpPr>
          <a:xfrm>
            <a:off x="2595370" y="2550264"/>
            <a:ext cx="2237283" cy="2102233"/>
            <a:chOff x="268850" y="317481"/>
            <a:chExt cx="2237283" cy="2102233"/>
          </a:xfrm>
        </p:grpSpPr>
        <p:sp>
          <p:nvSpPr>
            <p:cNvPr id="12" name="Rectangle 11"/>
            <p:cNvSpPr/>
            <p:nvPr/>
          </p:nvSpPr>
          <p:spPr>
            <a:xfrm>
              <a:off x="268850" y="317481"/>
              <a:ext cx="2237283" cy="210223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p:nvPr/>
          </p:nvPicPr>
          <p:blipFill rotWithShape="1">
            <a:blip r:embed="rId2">
              <a:extLst>
                <a:ext uri="{28A0092B-C50C-407E-A947-70E740481C1C}">
                  <a14:useLocalDpi xmlns:a14="http://schemas.microsoft.com/office/drawing/2010/main" val="0"/>
                </a:ext>
              </a:extLst>
            </a:blip>
            <a:srcRect l="68853" t="40795" r="587" b="30636"/>
            <a:stretch/>
          </p:blipFill>
          <p:spPr bwMode="auto">
            <a:xfrm>
              <a:off x="296334" y="342900"/>
              <a:ext cx="2205566" cy="2072581"/>
            </a:xfrm>
            <a:prstGeom prst="rect">
              <a:avLst/>
            </a:prstGeom>
            <a:ln>
              <a:noFill/>
            </a:ln>
            <a:extLst>
              <a:ext uri="{53640926-AAD7-44d8-BBD7-CCE9431645EC}">
                <a14:shadowObscured xmlns:a14="http://schemas.microsoft.com/office/drawing/2010/main"/>
              </a:ext>
            </a:extLst>
          </p:spPr>
        </p:pic>
      </p:grpSp>
      <p:grpSp>
        <p:nvGrpSpPr>
          <p:cNvPr id="19" name="Group 18"/>
          <p:cNvGrpSpPr/>
          <p:nvPr/>
        </p:nvGrpSpPr>
        <p:grpSpPr>
          <a:xfrm>
            <a:off x="2578097" y="317481"/>
            <a:ext cx="2237283" cy="2102233"/>
            <a:chOff x="2560824" y="2557003"/>
            <a:chExt cx="2237283" cy="2102233"/>
          </a:xfrm>
        </p:grpSpPr>
        <p:sp>
          <p:nvSpPr>
            <p:cNvPr id="15" name="Rectangle 14"/>
            <p:cNvSpPr/>
            <p:nvPr/>
          </p:nvSpPr>
          <p:spPr>
            <a:xfrm>
              <a:off x="2560824" y="2557003"/>
              <a:ext cx="2237283" cy="210223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p:nvPr/>
          </p:nvPicPr>
          <p:blipFill rotWithShape="1">
            <a:blip r:embed="rId2">
              <a:extLst>
                <a:ext uri="{28A0092B-C50C-407E-A947-70E740481C1C}">
                  <a14:useLocalDpi xmlns:a14="http://schemas.microsoft.com/office/drawing/2010/main" val="0"/>
                </a:ext>
              </a:extLst>
            </a:blip>
            <a:srcRect l="38331" t="12236" r="31111" b="59516"/>
            <a:stretch/>
          </p:blipFill>
          <p:spPr bwMode="auto">
            <a:xfrm>
              <a:off x="2578097" y="2573821"/>
              <a:ext cx="2205286" cy="2049301"/>
            </a:xfrm>
            <a:prstGeom prst="rect">
              <a:avLst/>
            </a:prstGeom>
            <a:ln>
              <a:noFill/>
            </a:ln>
            <a:extLst>
              <a:ext uri="{53640926-AAD7-44d8-BBD7-CCE9431645EC}">
                <a14:shadowObscured xmlns:a14="http://schemas.microsoft.com/office/drawing/2010/main"/>
              </a:ext>
            </a:extLst>
          </p:spPr>
        </p:pic>
      </p:grpSp>
      <p:grpSp>
        <p:nvGrpSpPr>
          <p:cNvPr id="2" name="Group 1"/>
          <p:cNvGrpSpPr/>
          <p:nvPr/>
        </p:nvGrpSpPr>
        <p:grpSpPr>
          <a:xfrm>
            <a:off x="5383058" y="376665"/>
            <a:ext cx="2265352" cy="4237991"/>
            <a:chOff x="6689343" y="781627"/>
            <a:chExt cx="2265352" cy="4237991"/>
          </a:xfrm>
        </p:grpSpPr>
        <p:pic>
          <p:nvPicPr>
            <p:cNvPr id="8" name="Picture 7"/>
            <p:cNvPicPr/>
            <p:nvPr/>
          </p:nvPicPr>
          <p:blipFill rotWithShape="1">
            <a:blip r:embed="rId3">
              <a:extLst>
                <a:ext uri="{28A0092B-C50C-407E-A947-70E740481C1C}">
                  <a14:useLocalDpi xmlns:a14="http://schemas.microsoft.com/office/drawing/2010/main" val="0"/>
                </a:ext>
              </a:extLst>
            </a:blip>
            <a:srcRect l="36324" t="8869" r="31793" b="82213"/>
            <a:stretch/>
          </p:blipFill>
          <p:spPr bwMode="auto">
            <a:xfrm>
              <a:off x="6697923" y="3655311"/>
              <a:ext cx="2256772" cy="1364307"/>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3">
              <a:extLst>
                <a:ext uri="{28A0092B-C50C-407E-A947-70E740481C1C}">
                  <a14:useLocalDpi xmlns:a14="http://schemas.microsoft.com/office/drawing/2010/main" val="0"/>
                </a:ext>
              </a:extLst>
            </a:blip>
            <a:srcRect l="36353" r="31643" b="91006"/>
            <a:stretch/>
          </p:blipFill>
          <p:spPr bwMode="auto">
            <a:xfrm>
              <a:off x="6689343" y="2213780"/>
              <a:ext cx="2265352" cy="1376064"/>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l="68023" b="90992"/>
            <a:stretch/>
          </p:blipFill>
          <p:spPr bwMode="auto">
            <a:xfrm>
              <a:off x="6691214" y="781627"/>
              <a:ext cx="2263481" cy="1378113"/>
            </a:xfrm>
            <a:prstGeom prst="rect">
              <a:avLst/>
            </a:prstGeom>
            <a:ln>
              <a:noFill/>
            </a:ln>
            <a:extLst>
              <a:ext uri="{53640926-AAD7-44d8-BBD7-CCE9431645EC}">
                <a14:shadowObscured xmlns:a14="http://schemas.microsoft.com/office/drawing/2010/main"/>
              </a:ext>
            </a:extLst>
          </p:spPr>
        </p:pic>
      </p:grpSp>
      <p:sp>
        <p:nvSpPr>
          <p:cNvPr id="11" name="TextBox 10"/>
          <p:cNvSpPr txBox="1"/>
          <p:nvPr/>
        </p:nvSpPr>
        <p:spPr>
          <a:xfrm>
            <a:off x="3566532" y="4814491"/>
            <a:ext cx="5221976" cy="1477328"/>
          </a:xfrm>
          <a:prstGeom prst="rect">
            <a:avLst/>
          </a:prstGeom>
          <a:noFill/>
        </p:spPr>
        <p:txBody>
          <a:bodyPr wrap="square" rtlCol="0">
            <a:spAutoFit/>
          </a:bodyPr>
          <a:lstStyle/>
          <a:p>
            <a:r>
              <a:rPr lang="en-US" b="1" dirty="0" smtClean="0"/>
              <a:t>Flushing time estimates from global model </a:t>
            </a:r>
            <a:r>
              <a:rPr lang="en-US" dirty="0" smtClean="0"/>
              <a:t>(Bourgeois et al. 2016)</a:t>
            </a:r>
          </a:p>
          <a:p>
            <a:endParaRPr lang="en-US" dirty="0" smtClean="0"/>
          </a:p>
          <a:p>
            <a:r>
              <a:rPr lang="en-US" dirty="0" smtClean="0"/>
              <a:t>region 10 (SS, </a:t>
            </a:r>
            <a:r>
              <a:rPr lang="en-US" dirty="0" err="1" smtClean="0"/>
              <a:t>GoM</a:t>
            </a:r>
            <a:r>
              <a:rPr lang="en-US" dirty="0" smtClean="0"/>
              <a:t>, MAB, SAB)   12 days</a:t>
            </a:r>
          </a:p>
          <a:p>
            <a:r>
              <a:rPr lang="en-US" dirty="0" smtClean="0"/>
              <a:t>region 11 (</a:t>
            </a:r>
            <a:r>
              <a:rPr lang="en-US" dirty="0" err="1" smtClean="0"/>
              <a:t>GoSL</a:t>
            </a:r>
            <a:r>
              <a:rPr lang="en-US" dirty="0" smtClean="0"/>
              <a:t>, GB, LS)               36 days</a:t>
            </a:r>
            <a:endParaRPr lang="en-US" dirty="0"/>
          </a:p>
        </p:txBody>
      </p:sp>
      <p:sp>
        <p:nvSpPr>
          <p:cNvPr id="17" name="TextBox 16"/>
          <p:cNvSpPr txBox="1"/>
          <p:nvPr/>
        </p:nvSpPr>
        <p:spPr>
          <a:xfrm>
            <a:off x="377397" y="4811547"/>
            <a:ext cx="2993428" cy="1754327"/>
          </a:xfrm>
          <a:prstGeom prst="rect">
            <a:avLst/>
          </a:prstGeom>
          <a:noFill/>
        </p:spPr>
        <p:txBody>
          <a:bodyPr wrap="none" rtlCol="0">
            <a:spAutoFit/>
          </a:bodyPr>
          <a:lstStyle/>
          <a:p>
            <a:r>
              <a:rPr lang="en-US" b="1" dirty="0" smtClean="0"/>
              <a:t>AC model flushing times</a:t>
            </a:r>
          </a:p>
          <a:p>
            <a:r>
              <a:rPr lang="en-US" dirty="0" smtClean="0"/>
              <a:t>GB        424 days</a:t>
            </a:r>
          </a:p>
          <a:p>
            <a:r>
              <a:rPr lang="en-US" dirty="0" err="1" smtClean="0"/>
              <a:t>GoSL</a:t>
            </a:r>
            <a:r>
              <a:rPr lang="en-US" dirty="0" smtClean="0"/>
              <a:t>    554 days</a:t>
            </a:r>
          </a:p>
          <a:p>
            <a:r>
              <a:rPr lang="en-US" dirty="0" smtClean="0"/>
              <a:t>SS          210 days</a:t>
            </a:r>
          </a:p>
          <a:p>
            <a:r>
              <a:rPr lang="en-US" dirty="0" err="1" smtClean="0"/>
              <a:t>GoM</a:t>
            </a:r>
            <a:r>
              <a:rPr lang="en-US" dirty="0"/>
              <a:t> </a:t>
            </a:r>
            <a:r>
              <a:rPr lang="en-US" dirty="0" smtClean="0"/>
              <a:t>    512 days</a:t>
            </a:r>
          </a:p>
          <a:p>
            <a:endParaRPr lang="en-US" dirty="0"/>
          </a:p>
        </p:txBody>
      </p:sp>
    </p:spTree>
    <p:extLst>
      <p:ext uri="{BB962C8B-B14F-4D97-AF65-F5344CB8AC3E}">
        <p14:creationId xmlns:p14="http://schemas.microsoft.com/office/powerpoint/2010/main" val="2121470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198"/>
          <a:stretch/>
        </p:blipFill>
        <p:spPr>
          <a:xfrm>
            <a:off x="113070" y="0"/>
            <a:ext cx="8030185" cy="6845300"/>
          </a:xfrm>
          <a:prstGeom prst="rect">
            <a:avLst/>
          </a:prstGeom>
        </p:spPr>
      </p:pic>
      <p:pic>
        <p:nvPicPr>
          <p:cNvPr id="3" name="Picture 2"/>
          <p:cNvPicPr>
            <a:picLocks noChangeAspect="1"/>
          </p:cNvPicPr>
          <p:nvPr/>
        </p:nvPicPr>
        <p:blipFill rotWithShape="1">
          <a:blip r:embed="rId2"/>
          <a:srcRect l="95804" t="60574"/>
          <a:stretch/>
        </p:blipFill>
        <p:spPr>
          <a:xfrm>
            <a:off x="8237645" y="-111547"/>
            <a:ext cx="806603" cy="6189962"/>
          </a:xfrm>
          <a:prstGeom prst="rect">
            <a:avLst/>
          </a:prstGeom>
        </p:spPr>
      </p:pic>
      <p:sp>
        <p:nvSpPr>
          <p:cNvPr id="4" name="TextBox 3"/>
          <p:cNvSpPr txBox="1"/>
          <p:nvPr/>
        </p:nvSpPr>
        <p:spPr>
          <a:xfrm>
            <a:off x="7177702" y="5810444"/>
            <a:ext cx="1188516" cy="923330"/>
          </a:xfrm>
          <a:prstGeom prst="rect">
            <a:avLst/>
          </a:prstGeom>
          <a:noFill/>
        </p:spPr>
        <p:txBody>
          <a:bodyPr wrap="square" rtlCol="0">
            <a:spAutoFit/>
          </a:bodyPr>
          <a:lstStyle/>
          <a:p>
            <a:r>
              <a:rPr lang="en-US" b="1" dirty="0" smtClean="0">
                <a:solidFill>
                  <a:schemeClr val="bg1"/>
                </a:solidFill>
              </a:rPr>
              <a:t>World Ocean Atlas</a:t>
            </a:r>
            <a:endParaRPr lang="en-US" b="1" dirty="0">
              <a:solidFill>
                <a:schemeClr val="bg1"/>
              </a:solidFill>
            </a:endParaRPr>
          </a:p>
        </p:txBody>
      </p:sp>
      <p:sp>
        <p:nvSpPr>
          <p:cNvPr id="5" name="TextBox 4"/>
          <p:cNvSpPr txBox="1"/>
          <p:nvPr/>
        </p:nvSpPr>
        <p:spPr>
          <a:xfrm>
            <a:off x="4370461" y="1623251"/>
            <a:ext cx="1188516" cy="646331"/>
          </a:xfrm>
          <a:prstGeom prst="rect">
            <a:avLst/>
          </a:prstGeom>
          <a:noFill/>
        </p:spPr>
        <p:txBody>
          <a:bodyPr wrap="square" rtlCol="0">
            <a:spAutoFit/>
          </a:bodyPr>
          <a:lstStyle/>
          <a:p>
            <a:r>
              <a:rPr lang="en-US" b="1" dirty="0" smtClean="0">
                <a:solidFill>
                  <a:schemeClr val="bg1"/>
                </a:solidFill>
              </a:rPr>
              <a:t>CMIP5 models</a:t>
            </a:r>
            <a:endParaRPr lang="en-US" b="1" dirty="0">
              <a:solidFill>
                <a:schemeClr val="bg1"/>
              </a:solidFill>
            </a:endParaRPr>
          </a:p>
        </p:txBody>
      </p:sp>
    </p:spTree>
    <p:extLst>
      <p:ext uri="{BB962C8B-B14F-4D97-AF65-F5344CB8AC3E}">
        <p14:creationId xmlns:p14="http://schemas.microsoft.com/office/powerpoint/2010/main" val="31317134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92100"/>
            <a:ext cx="9144000" cy="2714146"/>
          </a:xfrm>
          <a:prstGeom prst="rect">
            <a:avLst/>
          </a:prstGeom>
        </p:spPr>
      </p:pic>
      <p:pic>
        <p:nvPicPr>
          <p:cNvPr id="4" name="Picture 3"/>
          <p:cNvPicPr>
            <a:picLocks noChangeAspect="1"/>
          </p:cNvPicPr>
          <p:nvPr/>
        </p:nvPicPr>
        <p:blipFill>
          <a:blip r:embed="rId3"/>
          <a:stretch>
            <a:fillRect/>
          </a:stretch>
        </p:blipFill>
        <p:spPr>
          <a:xfrm>
            <a:off x="0" y="3259473"/>
            <a:ext cx="9144000" cy="2714146"/>
          </a:xfrm>
          <a:prstGeom prst="rect">
            <a:avLst/>
          </a:prstGeom>
        </p:spPr>
      </p:pic>
      <p:sp>
        <p:nvSpPr>
          <p:cNvPr id="5" name="Rectangle 4"/>
          <p:cNvSpPr/>
          <p:nvPr/>
        </p:nvSpPr>
        <p:spPr>
          <a:xfrm>
            <a:off x="489389" y="163112"/>
            <a:ext cx="8654611" cy="326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489389" y="2680021"/>
            <a:ext cx="8654611" cy="7919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89389" y="5659045"/>
            <a:ext cx="8654611" cy="326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0"/>
            <a:ext cx="861332" cy="6265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239290" y="20528"/>
            <a:ext cx="512692" cy="6265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118286" y="0"/>
            <a:ext cx="512692" cy="6265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503123" y="107434"/>
            <a:ext cx="1023124" cy="369332"/>
          </a:xfrm>
          <a:prstGeom prst="rect">
            <a:avLst/>
          </a:prstGeom>
          <a:noFill/>
        </p:spPr>
        <p:txBody>
          <a:bodyPr wrap="none" rtlCol="0">
            <a:spAutoFit/>
          </a:bodyPr>
          <a:lstStyle/>
          <a:p>
            <a:r>
              <a:rPr lang="en-US" dirty="0" smtClean="0"/>
              <a:t>W </a:t>
            </a:r>
            <a:r>
              <a:rPr lang="en-US" dirty="0" err="1" smtClean="0"/>
              <a:t>bndy</a:t>
            </a:r>
            <a:endParaRPr lang="en-US" dirty="0"/>
          </a:p>
        </p:txBody>
      </p:sp>
      <p:sp>
        <p:nvSpPr>
          <p:cNvPr id="14" name="TextBox 13"/>
          <p:cNvSpPr txBox="1"/>
          <p:nvPr/>
        </p:nvSpPr>
        <p:spPr>
          <a:xfrm>
            <a:off x="4463683" y="120005"/>
            <a:ext cx="914809" cy="369332"/>
          </a:xfrm>
          <a:prstGeom prst="rect">
            <a:avLst/>
          </a:prstGeom>
          <a:noFill/>
        </p:spPr>
        <p:txBody>
          <a:bodyPr wrap="none" rtlCol="0">
            <a:spAutoFit/>
          </a:bodyPr>
          <a:lstStyle/>
          <a:p>
            <a:r>
              <a:rPr lang="en-US" dirty="0"/>
              <a:t>S</a:t>
            </a:r>
            <a:r>
              <a:rPr lang="en-US" dirty="0" smtClean="0"/>
              <a:t> </a:t>
            </a:r>
            <a:r>
              <a:rPr lang="en-US" dirty="0" err="1" smtClean="0"/>
              <a:t>bndy</a:t>
            </a:r>
            <a:endParaRPr lang="en-US" dirty="0"/>
          </a:p>
        </p:txBody>
      </p:sp>
      <p:sp>
        <p:nvSpPr>
          <p:cNvPr id="15" name="TextBox 14"/>
          <p:cNvSpPr txBox="1"/>
          <p:nvPr/>
        </p:nvSpPr>
        <p:spPr>
          <a:xfrm>
            <a:off x="7341757" y="107434"/>
            <a:ext cx="936562" cy="369332"/>
          </a:xfrm>
          <a:prstGeom prst="rect">
            <a:avLst/>
          </a:prstGeom>
          <a:noFill/>
        </p:spPr>
        <p:txBody>
          <a:bodyPr wrap="none" rtlCol="0">
            <a:spAutoFit/>
          </a:bodyPr>
          <a:lstStyle/>
          <a:p>
            <a:r>
              <a:rPr lang="en-US" dirty="0"/>
              <a:t>E</a:t>
            </a:r>
            <a:r>
              <a:rPr lang="en-US" dirty="0" smtClean="0"/>
              <a:t> </a:t>
            </a:r>
            <a:r>
              <a:rPr lang="en-US" dirty="0" err="1" smtClean="0"/>
              <a:t>bndy</a:t>
            </a:r>
            <a:endParaRPr lang="en-US" dirty="0"/>
          </a:p>
        </p:txBody>
      </p:sp>
      <p:grpSp>
        <p:nvGrpSpPr>
          <p:cNvPr id="22" name="Group 21"/>
          <p:cNvGrpSpPr/>
          <p:nvPr/>
        </p:nvGrpSpPr>
        <p:grpSpPr>
          <a:xfrm>
            <a:off x="275752" y="302886"/>
            <a:ext cx="687180" cy="2522025"/>
            <a:chOff x="275752" y="302886"/>
            <a:chExt cx="687180" cy="2522025"/>
          </a:xfrm>
        </p:grpSpPr>
        <p:sp>
          <p:nvSpPr>
            <p:cNvPr id="16" name="TextBox 15"/>
            <p:cNvSpPr txBox="1"/>
            <p:nvPr/>
          </p:nvSpPr>
          <p:spPr>
            <a:xfrm>
              <a:off x="396588" y="736159"/>
              <a:ext cx="559994" cy="369332"/>
            </a:xfrm>
            <a:prstGeom prst="rect">
              <a:avLst/>
            </a:prstGeom>
            <a:noFill/>
          </p:spPr>
          <p:txBody>
            <a:bodyPr wrap="none" rtlCol="0">
              <a:spAutoFit/>
            </a:bodyPr>
            <a:lstStyle/>
            <a:p>
              <a:r>
                <a:rPr lang="en-US" dirty="0" smtClean="0"/>
                <a:t>200</a:t>
              </a:r>
              <a:endParaRPr lang="en-US" dirty="0"/>
            </a:p>
          </p:txBody>
        </p:sp>
        <p:sp>
          <p:nvSpPr>
            <p:cNvPr id="17" name="TextBox 16"/>
            <p:cNvSpPr txBox="1"/>
            <p:nvPr/>
          </p:nvSpPr>
          <p:spPr>
            <a:xfrm>
              <a:off x="402938" y="1598159"/>
              <a:ext cx="559994" cy="369332"/>
            </a:xfrm>
            <a:prstGeom prst="rect">
              <a:avLst/>
            </a:prstGeom>
            <a:noFill/>
          </p:spPr>
          <p:txBody>
            <a:bodyPr wrap="none" rtlCol="0">
              <a:spAutoFit/>
            </a:bodyPr>
            <a:lstStyle/>
            <a:p>
              <a:r>
                <a:rPr lang="en-US" dirty="0"/>
                <a:t>6</a:t>
              </a:r>
              <a:r>
                <a:rPr lang="en-US" dirty="0" smtClean="0"/>
                <a:t>00</a:t>
              </a:r>
              <a:endParaRPr lang="en-US" dirty="0"/>
            </a:p>
          </p:txBody>
        </p:sp>
        <p:sp>
          <p:nvSpPr>
            <p:cNvPr id="18" name="TextBox 17"/>
            <p:cNvSpPr txBox="1"/>
            <p:nvPr/>
          </p:nvSpPr>
          <p:spPr>
            <a:xfrm>
              <a:off x="275752" y="2455579"/>
              <a:ext cx="685103" cy="369332"/>
            </a:xfrm>
            <a:prstGeom prst="rect">
              <a:avLst/>
            </a:prstGeom>
            <a:noFill/>
          </p:spPr>
          <p:txBody>
            <a:bodyPr wrap="none" rtlCol="0">
              <a:spAutoFit/>
            </a:bodyPr>
            <a:lstStyle/>
            <a:p>
              <a:r>
                <a:rPr lang="en-US" dirty="0" smtClean="0"/>
                <a:t>1000</a:t>
              </a:r>
              <a:endParaRPr lang="en-US" dirty="0"/>
            </a:p>
          </p:txBody>
        </p:sp>
        <p:sp>
          <p:nvSpPr>
            <p:cNvPr id="19" name="TextBox 18"/>
            <p:cNvSpPr txBox="1"/>
            <p:nvPr/>
          </p:nvSpPr>
          <p:spPr>
            <a:xfrm>
              <a:off x="402938" y="1190727"/>
              <a:ext cx="559994" cy="369332"/>
            </a:xfrm>
            <a:prstGeom prst="rect">
              <a:avLst/>
            </a:prstGeom>
            <a:noFill/>
          </p:spPr>
          <p:txBody>
            <a:bodyPr wrap="none" rtlCol="0">
              <a:spAutoFit/>
            </a:bodyPr>
            <a:lstStyle/>
            <a:p>
              <a:r>
                <a:rPr lang="en-US" dirty="0"/>
                <a:t>4</a:t>
              </a:r>
              <a:r>
                <a:rPr lang="en-US" dirty="0" smtClean="0"/>
                <a:t>00</a:t>
              </a:r>
              <a:endParaRPr lang="en-US" dirty="0"/>
            </a:p>
          </p:txBody>
        </p:sp>
        <p:sp>
          <p:nvSpPr>
            <p:cNvPr id="20" name="TextBox 19"/>
            <p:cNvSpPr txBox="1"/>
            <p:nvPr/>
          </p:nvSpPr>
          <p:spPr>
            <a:xfrm>
              <a:off x="396588" y="2048147"/>
              <a:ext cx="559994" cy="369332"/>
            </a:xfrm>
            <a:prstGeom prst="rect">
              <a:avLst/>
            </a:prstGeom>
            <a:noFill/>
          </p:spPr>
          <p:txBody>
            <a:bodyPr wrap="none" rtlCol="0">
              <a:spAutoFit/>
            </a:bodyPr>
            <a:lstStyle/>
            <a:p>
              <a:r>
                <a:rPr lang="en-US" dirty="0"/>
                <a:t>8</a:t>
              </a:r>
              <a:r>
                <a:rPr lang="en-US" dirty="0" smtClean="0"/>
                <a:t>00</a:t>
              </a:r>
              <a:endParaRPr lang="en-US" dirty="0"/>
            </a:p>
          </p:txBody>
        </p:sp>
        <p:sp>
          <p:nvSpPr>
            <p:cNvPr id="21" name="TextBox 20"/>
            <p:cNvSpPr txBox="1"/>
            <p:nvPr/>
          </p:nvSpPr>
          <p:spPr>
            <a:xfrm>
              <a:off x="631538" y="302886"/>
              <a:ext cx="309775" cy="369332"/>
            </a:xfrm>
            <a:prstGeom prst="rect">
              <a:avLst/>
            </a:prstGeom>
            <a:noFill/>
          </p:spPr>
          <p:txBody>
            <a:bodyPr wrap="none" rtlCol="0">
              <a:spAutoFit/>
            </a:bodyPr>
            <a:lstStyle/>
            <a:p>
              <a:r>
                <a:rPr lang="en-US" dirty="0" smtClean="0"/>
                <a:t>0</a:t>
              </a:r>
              <a:endParaRPr lang="en-US" dirty="0"/>
            </a:p>
          </p:txBody>
        </p:sp>
      </p:grpSp>
      <p:grpSp>
        <p:nvGrpSpPr>
          <p:cNvPr id="23" name="Group 22"/>
          <p:cNvGrpSpPr/>
          <p:nvPr/>
        </p:nvGrpSpPr>
        <p:grpSpPr>
          <a:xfrm>
            <a:off x="269402" y="3293736"/>
            <a:ext cx="687180" cy="2522025"/>
            <a:chOff x="275752" y="302886"/>
            <a:chExt cx="687180" cy="2522025"/>
          </a:xfrm>
        </p:grpSpPr>
        <p:sp>
          <p:nvSpPr>
            <p:cNvPr id="24" name="TextBox 23"/>
            <p:cNvSpPr txBox="1"/>
            <p:nvPr/>
          </p:nvSpPr>
          <p:spPr>
            <a:xfrm>
              <a:off x="396588" y="736159"/>
              <a:ext cx="559994" cy="369332"/>
            </a:xfrm>
            <a:prstGeom prst="rect">
              <a:avLst/>
            </a:prstGeom>
            <a:noFill/>
          </p:spPr>
          <p:txBody>
            <a:bodyPr wrap="none" rtlCol="0">
              <a:spAutoFit/>
            </a:bodyPr>
            <a:lstStyle/>
            <a:p>
              <a:r>
                <a:rPr lang="en-US" dirty="0" smtClean="0"/>
                <a:t>200</a:t>
              </a:r>
              <a:endParaRPr lang="en-US" dirty="0"/>
            </a:p>
          </p:txBody>
        </p:sp>
        <p:sp>
          <p:nvSpPr>
            <p:cNvPr id="25" name="TextBox 24"/>
            <p:cNvSpPr txBox="1"/>
            <p:nvPr/>
          </p:nvSpPr>
          <p:spPr>
            <a:xfrm>
              <a:off x="402938" y="1598159"/>
              <a:ext cx="559994" cy="369332"/>
            </a:xfrm>
            <a:prstGeom prst="rect">
              <a:avLst/>
            </a:prstGeom>
            <a:noFill/>
          </p:spPr>
          <p:txBody>
            <a:bodyPr wrap="none" rtlCol="0">
              <a:spAutoFit/>
            </a:bodyPr>
            <a:lstStyle/>
            <a:p>
              <a:r>
                <a:rPr lang="en-US" dirty="0"/>
                <a:t>6</a:t>
              </a:r>
              <a:r>
                <a:rPr lang="en-US" dirty="0" smtClean="0"/>
                <a:t>00</a:t>
              </a:r>
              <a:endParaRPr lang="en-US" dirty="0"/>
            </a:p>
          </p:txBody>
        </p:sp>
        <p:sp>
          <p:nvSpPr>
            <p:cNvPr id="26" name="TextBox 25"/>
            <p:cNvSpPr txBox="1"/>
            <p:nvPr/>
          </p:nvSpPr>
          <p:spPr>
            <a:xfrm>
              <a:off x="275752" y="2455579"/>
              <a:ext cx="685103" cy="369332"/>
            </a:xfrm>
            <a:prstGeom prst="rect">
              <a:avLst/>
            </a:prstGeom>
            <a:noFill/>
          </p:spPr>
          <p:txBody>
            <a:bodyPr wrap="none" rtlCol="0">
              <a:spAutoFit/>
            </a:bodyPr>
            <a:lstStyle/>
            <a:p>
              <a:r>
                <a:rPr lang="en-US" dirty="0" smtClean="0"/>
                <a:t>1000</a:t>
              </a:r>
              <a:endParaRPr lang="en-US" dirty="0"/>
            </a:p>
          </p:txBody>
        </p:sp>
        <p:sp>
          <p:nvSpPr>
            <p:cNvPr id="27" name="TextBox 26"/>
            <p:cNvSpPr txBox="1"/>
            <p:nvPr/>
          </p:nvSpPr>
          <p:spPr>
            <a:xfrm>
              <a:off x="402938" y="1190727"/>
              <a:ext cx="559994" cy="369332"/>
            </a:xfrm>
            <a:prstGeom prst="rect">
              <a:avLst/>
            </a:prstGeom>
            <a:noFill/>
          </p:spPr>
          <p:txBody>
            <a:bodyPr wrap="none" rtlCol="0">
              <a:spAutoFit/>
            </a:bodyPr>
            <a:lstStyle/>
            <a:p>
              <a:r>
                <a:rPr lang="en-US" dirty="0"/>
                <a:t>4</a:t>
              </a:r>
              <a:r>
                <a:rPr lang="en-US" dirty="0" smtClean="0"/>
                <a:t>00</a:t>
              </a:r>
              <a:endParaRPr lang="en-US" dirty="0"/>
            </a:p>
          </p:txBody>
        </p:sp>
        <p:sp>
          <p:nvSpPr>
            <p:cNvPr id="28" name="TextBox 27"/>
            <p:cNvSpPr txBox="1"/>
            <p:nvPr/>
          </p:nvSpPr>
          <p:spPr>
            <a:xfrm>
              <a:off x="396588" y="2048147"/>
              <a:ext cx="559994" cy="369332"/>
            </a:xfrm>
            <a:prstGeom prst="rect">
              <a:avLst/>
            </a:prstGeom>
            <a:noFill/>
          </p:spPr>
          <p:txBody>
            <a:bodyPr wrap="none" rtlCol="0">
              <a:spAutoFit/>
            </a:bodyPr>
            <a:lstStyle/>
            <a:p>
              <a:r>
                <a:rPr lang="en-US" dirty="0"/>
                <a:t>8</a:t>
              </a:r>
              <a:r>
                <a:rPr lang="en-US" dirty="0" smtClean="0"/>
                <a:t>00</a:t>
              </a:r>
              <a:endParaRPr lang="en-US" dirty="0"/>
            </a:p>
          </p:txBody>
        </p:sp>
        <p:sp>
          <p:nvSpPr>
            <p:cNvPr id="29" name="TextBox 28"/>
            <p:cNvSpPr txBox="1"/>
            <p:nvPr/>
          </p:nvSpPr>
          <p:spPr>
            <a:xfrm>
              <a:off x="631538" y="302886"/>
              <a:ext cx="309775" cy="369332"/>
            </a:xfrm>
            <a:prstGeom prst="rect">
              <a:avLst/>
            </a:prstGeom>
            <a:noFill/>
          </p:spPr>
          <p:txBody>
            <a:bodyPr wrap="none" rtlCol="0">
              <a:spAutoFit/>
            </a:bodyPr>
            <a:lstStyle/>
            <a:p>
              <a:r>
                <a:rPr lang="en-US" dirty="0" smtClean="0"/>
                <a:t>0</a:t>
              </a:r>
              <a:endParaRPr lang="en-US" dirty="0"/>
            </a:p>
          </p:txBody>
        </p:sp>
      </p:grpSp>
      <p:grpSp>
        <p:nvGrpSpPr>
          <p:cNvPr id="36" name="Group 35"/>
          <p:cNvGrpSpPr/>
          <p:nvPr/>
        </p:nvGrpSpPr>
        <p:grpSpPr>
          <a:xfrm>
            <a:off x="767375" y="2660650"/>
            <a:ext cx="2446515" cy="388382"/>
            <a:chOff x="767375" y="2660650"/>
            <a:chExt cx="2446515" cy="388382"/>
          </a:xfrm>
        </p:grpSpPr>
        <p:sp>
          <p:nvSpPr>
            <p:cNvPr id="30" name="TextBox 29"/>
            <p:cNvSpPr txBox="1"/>
            <p:nvPr/>
          </p:nvSpPr>
          <p:spPr>
            <a:xfrm>
              <a:off x="767375" y="2679700"/>
              <a:ext cx="309775" cy="369332"/>
            </a:xfrm>
            <a:prstGeom prst="rect">
              <a:avLst/>
            </a:prstGeom>
            <a:noFill/>
          </p:spPr>
          <p:txBody>
            <a:bodyPr wrap="none" rtlCol="0">
              <a:spAutoFit/>
            </a:bodyPr>
            <a:lstStyle/>
            <a:p>
              <a:r>
                <a:rPr lang="en-US" dirty="0" smtClean="0"/>
                <a:t>0</a:t>
              </a:r>
              <a:endParaRPr lang="en-US" dirty="0"/>
            </a:p>
          </p:txBody>
        </p:sp>
        <p:sp>
          <p:nvSpPr>
            <p:cNvPr id="31" name="TextBox 30"/>
            <p:cNvSpPr txBox="1"/>
            <p:nvPr/>
          </p:nvSpPr>
          <p:spPr>
            <a:xfrm>
              <a:off x="1193348" y="2667000"/>
              <a:ext cx="309775" cy="369332"/>
            </a:xfrm>
            <a:prstGeom prst="rect">
              <a:avLst/>
            </a:prstGeom>
            <a:noFill/>
          </p:spPr>
          <p:txBody>
            <a:bodyPr wrap="none" rtlCol="0">
              <a:spAutoFit/>
            </a:bodyPr>
            <a:lstStyle/>
            <a:p>
              <a:r>
                <a:rPr lang="en-US" dirty="0"/>
                <a:t>5</a:t>
              </a:r>
            </a:p>
          </p:txBody>
        </p:sp>
        <p:sp>
          <p:nvSpPr>
            <p:cNvPr id="32" name="TextBox 31"/>
            <p:cNvSpPr txBox="1"/>
            <p:nvPr/>
          </p:nvSpPr>
          <p:spPr>
            <a:xfrm>
              <a:off x="1523025" y="2666482"/>
              <a:ext cx="434885" cy="369332"/>
            </a:xfrm>
            <a:prstGeom prst="rect">
              <a:avLst/>
            </a:prstGeom>
            <a:noFill/>
          </p:spPr>
          <p:txBody>
            <a:bodyPr wrap="none" rtlCol="0">
              <a:spAutoFit/>
            </a:bodyPr>
            <a:lstStyle/>
            <a:p>
              <a:r>
                <a:rPr lang="en-US" dirty="0" smtClean="0"/>
                <a:t>10</a:t>
              </a:r>
              <a:endParaRPr lang="en-US" dirty="0"/>
            </a:p>
          </p:txBody>
        </p:sp>
        <p:sp>
          <p:nvSpPr>
            <p:cNvPr id="33" name="TextBox 32"/>
            <p:cNvSpPr txBox="1"/>
            <p:nvPr/>
          </p:nvSpPr>
          <p:spPr>
            <a:xfrm>
              <a:off x="1964260" y="2672511"/>
              <a:ext cx="434885" cy="369332"/>
            </a:xfrm>
            <a:prstGeom prst="rect">
              <a:avLst/>
            </a:prstGeom>
            <a:noFill/>
          </p:spPr>
          <p:txBody>
            <a:bodyPr wrap="none" rtlCol="0">
              <a:spAutoFit/>
            </a:bodyPr>
            <a:lstStyle/>
            <a:p>
              <a:r>
                <a:rPr lang="en-US" dirty="0" smtClean="0"/>
                <a:t>15</a:t>
              </a:r>
              <a:endParaRPr lang="en-US" dirty="0"/>
            </a:p>
          </p:txBody>
        </p:sp>
        <p:sp>
          <p:nvSpPr>
            <p:cNvPr id="34" name="TextBox 33"/>
            <p:cNvSpPr txBox="1"/>
            <p:nvPr/>
          </p:nvSpPr>
          <p:spPr>
            <a:xfrm>
              <a:off x="2375870" y="2666482"/>
              <a:ext cx="434885" cy="369332"/>
            </a:xfrm>
            <a:prstGeom prst="rect">
              <a:avLst/>
            </a:prstGeom>
            <a:noFill/>
          </p:spPr>
          <p:txBody>
            <a:bodyPr wrap="none" rtlCol="0">
              <a:spAutoFit/>
            </a:bodyPr>
            <a:lstStyle/>
            <a:p>
              <a:r>
                <a:rPr lang="en-US" dirty="0" smtClean="0"/>
                <a:t>20</a:t>
              </a:r>
              <a:endParaRPr lang="en-US" dirty="0"/>
            </a:p>
          </p:txBody>
        </p:sp>
        <p:sp>
          <p:nvSpPr>
            <p:cNvPr id="35" name="TextBox 34"/>
            <p:cNvSpPr txBox="1"/>
            <p:nvPr/>
          </p:nvSpPr>
          <p:spPr>
            <a:xfrm>
              <a:off x="2779005" y="2660650"/>
              <a:ext cx="434885" cy="369332"/>
            </a:xfrm>
            <a:prstGeom prst="rect">
              <a:avLst/>
            </a:prstGeom>
            <a:noFill/>
          </p:spPr>
          <p:txBody>
            <a:bodyPr wrap="none" rtlCol="0">
              <a:spAutoFit/>
            </a:bodyPr>
            <a:lstStyle/>
            <a:p>
              <a:r>
                <a:rPr lang="en-US" dirty="0" smtClean="0"/>
                <a:t>25</a:t>
              </a:r>
              <a:endParaRPr lang="en-US" dirty="0"/>
            </a:p>
          </p:txBody>
        </p:sp>
      </p:grpSp>
      <p:grpSp>
        <p:nvGrpSpPr>
          <p:cNvPr id="37" name="Group 36"/>
          <p:cNvGrpSpPr/>
          <p:nvPr/>
        </p:nvGrpSpPr>
        <p:grpSpPr>
          <a:xfrm>
            <a:off x="689597" y="5611465"/>
            <a:ext cx="2679180" cy="395571"/>
            <a:chOff x="767375" y="2653461"/>
            <a:chExt cx="2679180" cy="395571"/>
          </a:xfrm>
        </p:grpSpPr>
        <p:sp>
          <p:nvSpPr>
            <p:cNvPr id="38" name="TextBox 37"/>
            <p:cNvSpPr txBox="1"/>
            <p:nvPr/>
          </p:nvSpPr>
          <p:spPr>
            <a:xfrm>
              <a:off x="767375" y="2679700"/>
              <a:ext cx="391491" cy="369332"/>
            </a:xfrm>
            <a:prstGeom prst="rect">
              <a:avLst/>
            </a:prstGeom>
            <a:noFill/>
          </p:spPr>
          <p:txBody>
            <a:bodyPr wrap="none" rtlCol="0">
              <a:spAutoFit/>
            </a:bodyPr>
            <a:lstStyle/>
            <a:p>
              <a:r>
                <a:rPr lang="en-US" dirty="0" smtClean="0"/>
                <a:t>-8</a:t>
              </a:r>
              <a:endParaRPr lang="en-US" dirty="0"/>
            </a:p>
          </p:txBody>
        </p:sp>
        <p:sp>
          <p:nvSpPr>
            <p:cNvPr id="39" name="TextBox 38"/>
            <p:cNvSpPr txBox="1"/>
            <p:nvPr/>
          </p:nvSpPr>
          <p:spPr>
            <a:xfrm>
              <a:off x="1426013" y="2673091"/>
              <a:ext cx="309775" cy="369332"/>
            </a:xfrm>
            <a:prstGeom prst="rect">
              <a:avLst/>
            </a:prstGeom>
            <a:noFill/>
          </p:spPr>
          <p:txBody>
            <a:bodyPr wrap="none" rtlCol="0">
              <a:spAutoFit/>
            </a:bodyPr>
            <a:lstStyle/>
            <a:p>
              <a:r>
                <a:rPr lang="en-US" dirty="0" smtClean="0"/>
                <a:t>4</a:t>
              </a:r>
              <a:endParaRPr lang="en-US" dirty="0"/>
            </a:p>
          </p:txBody>
        </p:sp>
        <p:sp>
          <p:nvSpPr>
            <p:cNvPr id="40" name="TextBox 39"/>
            <p:cNvSpPr txBox="1"/>
            <p:nvPr/>
          </p:nvSpPr>
          <p:spPr>
            <a:xfrm>
              <a:off x="1973875" y="2660472"/>
              <a:ext cx="309775" cy="369332"/>
            </a:xfrm>
            <a:prstGeom prst="rect">
              <a:avLst/>
            </a:prstGeom>
            <a:noFill/>
          </p:spPr>
          <p:txBody>
            <a:bodyPr wrap="none" rtlCol="0">
              <a:spAutoFit/>
            </a:bodyPr>
            <a:lstStyle/>
            <a:p>
              <a:r>
                <a:rPr lang="en-US" dirty="0" smtClean="0"/>
                <a:t>0</a:t>
              </a:r>
              <a:endParaRPr lang="en-US" dirty="0"/>
            </a:p>
          </p:txBody>
        </p:sp>
        <p:sp>
          <p:nvSpPr>
            <p:cNvPr id="41" name="TextBox 40"/>
            <p:cNvSpPr txBox="1"/>
            <p:nvPr/>
          </p:nvSpPr>
          <p:spPr>
            <a:xfrm>
              <a:off x="2578758" y="2653461"/>
              <a:ext cx="309775" cy="369332"/>
            </a:xfrm>
            <a:prstGeom prst="rect">
              <a:avLst/>
            </a:prstGeom>
            <a:noFill/>
          </p:spPr>
          <p:txBody>
            <a:bodyPr wrap="none" rtlCol="0">
              <a:spAutoFit/>
            </a:bodyPr>
            <a:lstStyle/>
            <a:p>
              <a:r>
                <a:rPr lang="en-US" dirty="0"/>
                <a:t>4</a:t>
              </a:r>
            </a:p>
          </p:txBody>
        </p:sp>
        <p:sp>
          <p:nvSpPr>
            <p:cNvPr id="42" name="TextBox 41"/>
            <p:cNvSpPr txBox="1"/>
            <p:nvPr/>
          </p:nvSpPr>
          <p:spPr>
            <a:xfrm>
              <a:off x="3136780" y="2657934"/>
              <a:ext cx="309775" cy="369332"/>
            </a:xfrm>
            <a:prstGeom prst="rect">
              <a:avLst/>
            </a:prstGeom>
            <a:noFill/>
          </p:spPr>
          <p:txBody>
            <a:bodyPr wrap="none" rtlCol="0">
              <a:spAutoFit/>
            </a:bodyPr>
            <a:lstStyle/>
            <a:p>
              <a:r>
                <a:rPr lang="en-US" dirty="0"/>
                <a:t>8</a:t>
              </a:r>
            </a:p>
          </p:txBody>
        </p:sp>
      </p:grpSp>
      <p:sp>
        <p:nvSpPr>
          <p:cNvPr id="8" name="TextBox 7"/>
          <p:cNvSpPr txBox="1"/>
          <p:nvPr/>
        </p:nvSpPr>
        <p:spPr>
          <a:xfrm>
            <a:off x="776301" y="2929575"/>
            <a:ext cx="3053841" cy="369332"/>
          </a:xfrm>
          <a:prstGeom prst="rect">
            <a:avLst/>
          </a:prstGeom>
          <a:noFill/>
        </p:spPr>
        <p:txBody>
          <a:bodyPr wrap="none" rtlCol="0">
            <a:spAutoFit/>
          </a:bodyPr>
          <a:lstStyle/>
          <a:p>
            <a:r>
              <a:rPr lang="en-US" dirty="0" smtClean="0"/>
              <a:t>Present nitrate (</a:t>
            </a:r>
            <a:r>
              <a:rPr lang="en-US" dirty="0" err="1" smtClean="0"/>
              <a:t>mmol</a:t>
            </a:r>
            <a:r>
              <a:rPr lang="en-US" dirty="0" smtClean="0"/>
              <a:t>/m</a:t>
            </a:r>
            <a:r>
              <a:rPr lang="en-US" baseline="30000" dirty="0" smtClean="0"/>
              <a:t>-3</a:t>
            </a:r>
            <a:r>
              <a:rPr lang="en-US" dirty="0" smtClean="0"/>
              <a:t>)</a:t>
            </a:r>
            <a:endParaRPr lang="en-US" dirty="0"/>
          </a:p>
        </p:txBody>
      </p:sp>
      <p:sp>
        <p:nvSpPr>
          <p:cNvPr id="9" name="TextBox 8"/>
          <p:cNvSpPr txBox="1"/>
          <p:nvPr/>
        </p:nvSpPr>
        <p:spPr>
          <a:xfrm>
            <a:off x="741532" y="5922819"/>
            <a:ext cx="4112461" cy="369332"/>
          </a:xfrm>
          <a:prstGeom prst="rect">
            <a:avLst/>
          </a:prstGeom>
          <a:noFill/>
        </p:spPr>
        <p:txBody>
          <a:bodyPr wrap="none" rtlCol="0">
            <a:spAutoFit/>
          </a:bodyPr>
          <a:lstStyle/>
          <a:p>
            <a:r>
              <a:rPr lang="en-US" dirty="0" smtClean="0"/>
              <a:t>Anomaly Future - Present (</a:t>
            </a:r>
            <a:r>
              <a:rPr lang="en-US" dirty="0" err="1" smtClean="0"/>
              <a:t>mmol</a:t>
            </a:r>
            <a:r>
              <a:rPr lang="en-US" dirty="0" smtClean="0"/>
              <a:t>/m</a:t>
            </a:r>
            <a:r>
              <a:rPr lang="en-US" baseline="30000" dirty="0" smtClean="0"/>
              <a:t>-3</a:t>
            </a:r>
            <a:r>
              <a:rPr lang="en-US" dirty="0" smtClean="0"/>
              <a:t>)</a:t>
            </a:r>
            <a:endParaRPr lang="en-US" dirty="0"/>
          </a:p>
        </p:txBody>
      </p:sp>
      <p:sp>
        <p:nvSpPr>
          <p:cNvPr id="43" name="TextBox 42"/>
          <p:cNvSpPr txBox="1"/>
          <p:nvPr/>
        </p:nvSpPr>
        <p:spPr>
          <a:xfrm>
            <a:off x="4955772" y="6381716"/>
            <a:ext cx="4115016" cy="369332"/>
          </a:xfrm>
          <a:prstGeom prst="rect">
            <a:avLst/>
          </a:prstGeom>
          <a:noFill/>
        </p:spPr>
        <p:txBody>
          <a:bodyPr wrap="none" rtlCol="0">
            <a:spAutoFit/>
          </a:bodyPr>
          <a:lstStyle/>
          <a:p>
            <a:r>
              <a:rPr lang="en-US" dirty="0" smtClean="0"/>
              <a:t>Zhang, Fennel &amp; Brickman (in prep.)</a:t>
            </a:r>
            <a:endParaRPr lang="en-US" dirty="0"/>
          </a:p>
        </p:txBody>
      </p:sp>
    </p:spTree>
    <p:extLst>
      <p:ext uri="{BB962C8B-B14F-4D97-AF65-F5344CB8AC3E}">
        <p14:creationId xmlns:p14="http://schemas.microsoft.com/office/powerpoint/2010/main" val="2331996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0" y="3255579"/>
            <a:ext cx="9144000" cy="2720884"/>
          </a:xfrm>
          <a:prstGeom prst="rect">
            <a:avLst/>
          </a:prstGeom>
        </p:spPr>
      </p:pic>
      <p:pic>
        <p:nvPicPr>
          <p:cNvPr id="2" name="Picture 1"/>
          <p:cNvPicPr>
            <a:picLocks noChangeAspect="1"/>
          </p:cNvPicPr>
          <p:nvPr/>
        </p:nvPicPr>
        <p:blipFill>
          <a:blip r:embed="rId3"/>
          <a:stretch>
            <a:fillRect/>
          </a:stretch>
        </p:blipFill>
        <p:spPr>
          <a:xfrm>
            <a:off x="0" y="293173"/>
            <a:ext cx="9144000" cy="2701520"/>
          </a:xfrm>
          <a:prstGeom prst="rect">
            <a:avLst/>
          </a:prstGeom>
        </p:spPr>
      </p:pic>
      <p:sp>
        <p:nvSpPr>
          <p:cNvPr id="5" name="Rectangle 4"/>
          <p:cNvSpPr/>
          <p:nvPr/>
        </p:nvSpPr>
        <p:spPr>
          <a:xfrm>
            <a:off x="489389" y="163112"/>
            <a:ext cx="8654611" cy="326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489389" y="2680021"/>
            <a:ext cx="8654611" cy="7919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89389" y="5659045"/>
            <a:ext cx="8654611" cy="326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0"/>
            <a:ext cx="861332" cy="6265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239290" y="20528"/>
            <a:ext cx="512692" cy="6265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118286" y="0"/>
            <a:ext cx="512692" cy="6265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503123" y="107434"/>
            <a:ext cx="1023124" cy="369332"/>
          </a:xfrm>
          <a:prstGeom prst="rect">
            <a:avLst/>
          </a:prstGeom>
          <a:noFill/>
        </p:spPr>
        <p:txBody>
          <a:bodyPr wrap="none" rtlCol="0">
            <a:spAutoFit/>
          </a:bodyPr>
          <a:lstStyle/>
          <a:p>
            <a:r>
              <a:rPr lang="en-US" dirty="0" smtClean="0"/>
              <a:t>W </a:t>
            </a:r>
            <a:r>
              <a:rPr lang="en-US" dirty="0" err="1" smtClean="0"/>
              <a:t>bndy</a:t>
            </a:r>
            <a:endParaRPr lang="en-US" dirty="0"/>
          </a:p>
        </p:txBody>
      </p:sp>
      <p:sp>
        <p:nvSpPr>
          <p:cNvPr id="14" name="TextBox 13"/>
          <p:cNvSpPr txBox="1"/>
          <p:nvPr/>
        </p:nvSpPr>
        <p:spPr>
          <a:xfrm>
            <a:off x="4463683" y="120005"/>
            <a:ext cx="914809" cy="369332"/>
          </a:xfrm>
          <a:prstGeom prst="rect">
            <a:avLst/>
          </a:prstGeom>
          <a:noFill/>
        </p:spPr>
        <p:txBody>
          <a:bodyPr wrap="none" rtlCol="0">
            <a:spAutoFit/>
          </a:bodyPr>
          <a:lstStyle/>
          <a:p>
            <a:r>
              <a:rPr lang="en-US" dirty="0"/>
              <a:t>S</a:t>
            </a:r>
            <a:r>
              <a:rPr lang="en-US" dirty="0" smtClean="0"/>
              <a:t> </a:t>
            </a:r>
            <a:r>
              <a:rPr lang="en-US" dirty="0" err="1" smtClean="0"/>
              <a:t>bndy</a:t>
            </a:r>
            <a:endParaRPr lang="en-US" dirty="0"/>
          </a:p>
        </p:txBody>
      </p:sp>
      <p:sp>
        <p:nvSpPr>
          <p:cNvPr id="15" name="TextBox 14"/>
          <p:cNvSpPr txBox="1"/>
          <p:nvPr/>
        </p:nvSpPr>
        <p:spPr>
          <a:xfrm>
            <a:off x="7341757" y="107434"/>
            <a:ext cx="936562" cy="369332"/>
          </a:xfrm>
          <a:prstGeom prst="rect">
            <a:avLst/>
          </a:prstGeom>
          <a:noFill/>
        </p:spPr>
        <p:txBody>
          <a:bodyPr wrap="none" rtlCol="0">
            <a:spAutoFit/>
          </a:bodyPr>
          <a:lstStyle/>
          <a:p>
            <a:r>
              <a:rPr lang="en-US" dirty="0"/>
              <a:t>E</a:t>
            </a:r>
            <a:r>
              <a:rPr lang="en-US" dirty="0" smtClean="0"/>
              <a:t> </a:t>
            </a:r>
            <a:r>
              <a:rPr lang="en-US" dirty="0" err="1" smtClean="0"/>
              <a:t>bndy</a:t>
            </a:r>
            <a:endParaRPr lang="en-US" dirty="0"/>
          </a:p>
        </p:txBody>
      </p:sp>
      <p:grpSp>
        <p:nvGrpSpPr>
          <p:cNvPr id="22" name="Group 21"/>
          <p:cNvGrpSpPr/>
          <p:nvPr/>
        </p:nvGrpSpPr>
        <p:grpSpPr>
          <a:xfrm>
            <a:off x="275752" y="302886"/>
            <a:ext cx="687180" cy="2522025"/>
            <a:chOff x="275752" y="302886"/>
            <a:chExt cx="687180" cy="2522025"/>
          </a:xfrm>
        </p:grpSpPr>
        <p:sp>
          <p:nvSpPr>
            <p:cNvPr id="16" name="TextBox 15"/>
            <p:cNvSpPr txBox="1"/>
            <p:nvPr/>
          </p:nvSpPr>
          <p:spPr>
            <a:xfrm>
              <a:off x="396588" y="736159"/>
              <a:ext cx="559994" cy="369332"/>
            </a:xfrm>
            <a:prstGeom prst="rect">
              <a:avLst/>
            </a:prstGeom>
            <a:noFill/>
          </p:spPr>
          <p:txBody>
            <a:bodyPr wrap="none" rtlCol="0">
              <a:spAutoFit/>
            </a:bodyPr>
            <a:lstStyle/>
            <a:p>
              <a:r>
                <a:rPr lang="en-US" dirty="0" smtClean="0"/>
                <a:t>200</a:t>
              </a:r>
              <a:endParaRPr lang="en-US" dirty="0"/>
            </a:p>
          </p:txBody>
        </p:sp>
        <p:sp>
          <p:nvSpPr>
            <p:cNvPr id="17" name="TextBox 16"/>
            <p:cNvSpPr txBox="1"/>
            <p:nvPr/>
          </p:nvSpPr>
          <p:spPr>
            <a:xfrm>
              <a:off x="402938" y="1598159"/>
              <a:ext cx="559994" cy="369332"/>
            </a:xfrm>
            <a:prstGeom prst="rect">
              <a:avLst/>
            </a:prstGeom>
            <a:noFill/>
          </p:spPr>
          <p:txBody>
            <a:bodyPr wrap="none" rtlCol="0">
              <a:spAutoFit/>
            </a:bodyPr>
            <a:lstStyle/>
            <a:p>
              <a:r>
                <a:rPr lang="en-US" dirty="0"/>
                <a:t>6</a:t>
              </a:r>
              <a:r>
                <a:rPr lang="en-US" dirty="0" smtClean="0"/>
                <a:t>00</a:t>
              </a:r>
              <a:endParaRPr lang="en-US" dirty="0"/>
            </a:p>
          </p:txBody>
        </p:sp>
        <p:sp>
          <p:nvSpPr>
            <p:cNvPr id="18" name="TextBox 17"/>
            <p:cNvSpPr txBox="1"/>
            <p:nvPr/>
          </p:nvSpPr>
          <p:spPr>
            <a:xfrm>
              <a:off x="275752" y="2455579"/>
              <a:ext cx="685103" cy="369332"/>
            </a:xfrm>
            <a:prstGeom prst="rect">
              <a:avLst/>
            </a:prstGeom>
            <a:noFill/>
          </p:spPr>
          <p:txBody>
            <a:bodyPr wrap="none" rtlCol="0">
              <a:spAutoFit/>
            </a:bodyPr>
            <a:lstStyle/>
            <a:p>
              <a:r>
                <a:rPr lang="en-US" dirty="0" smtClean="0"/>
                <a:t>1000</a:t>
              </a:r>
              <a:endParaRPr lang="en-US" dirty="0"/>
            </a:p>
          </p:txBody>
        </p:sp>
        <p:sp>
          <p:nvSpPr>
            <p:cNvPr id="19" name="TextBox 18"/>
            <p:cNvSpPr txBox="1"/>
            <p:nvPr/>
          </p:nvSpPr>
          <p:spPr>
            <a:xfrm>
              <a:off x="402938" y="1190727"/>
              <a:ext cx="559994" cy="369332"/>
            </a:xfrm>
            <a:prstGeom prst="rect">
              <a:avLst/>
            </a:prstGeom>
            <a:noFill/>
          </p:spPr>
          <p:txBody>
            <a:bodyPr wrap="none" rtlCol="0">
              <a:spAutoFit/>
            </a:bodyPr>
            <a:lstStyle/>
            <a:p>
              <a:r>
                <a:rPr lang="en-US" dirty="0"/>
                <a:t>4</a:t>
              </a:r>
              <a:r>
                <a:rPr lang="en-US" dirty="0" smtClean="0"/>
                <a:t>00</a:t>
              </a:r>
              <a:endParaRPr lang="en-US" dirty="0"/>
            </a:p>
          </p:txBody>
        </p:sp>
        <p:sp>
          <p:nvSpPr>
            <p:cNvPr id="20" name="TextBox 19"/>
            <p:cNvSpPr txBox="1"/>
            <p:nvPr/>
          </p:nvSpPr>
          <p:spPr>
            <a:xfrm>
              <a:off x="396588" y="2048147"/>
              <a:ext cx="559994" cy="369332"/>
            </a:xfrm>
            <a:prstGeom prst="rect">
              <a:avLst/>
            </a:prstGeom>
            <a:noFill/>
          </p:spPr>
          <p:txBody>
            <a:bodyPr wrap="none" rtlCol="0">
              <a:spAutoFit/>
            </a:bodyPr>
            <a:lstStyle/>
            <a:p>
              <a:r>
                <a:rPr lang="en-US" dirty="0"/>
                <a:t>8</a:t>
              </a:r>
              <a:r>
                <a:rPr lang="en-US" dirty="0" smtClean="0"/>
                <a:t>00</a:t>
              </a:r>
              <a:endParaRPr lang="en-US" dirty="0"/>
            </a:p>
          </p:txBody>
        </p:sp>
        <p:sp>
          <p:nvSpPr>
            <p:cNvPr id="21" name="TextBox 20"/>
            <p:cNvSpPr txBox="1"/>
            <p:nvPr/>
          </p:nvSpPr>
          <p:spPr>
            <a:xfrm>
              <a:off x="631538" y="302886"/>
              <a:ext cx="309775" cy="369332"/>
            </a:xfrm>
            <a:prstGeom prst="rect">
              <a:avLst/>
            </a:prstGeom>
            <a:noFill/>
          </p:spPr>
          <p:txBody>
            <a:bodyPr wrap="none" rtlCol="0">
              <a:spAutoFit/>
            </a:bodyPr>
            <a:lstStyle/>
            <a:p>
              <a:r>
                <a:rPr lang="en-US" dirty="0" smtClean="0"/>
                <a:t>0</a:t>
              </a:r>
              <a:endParaRPr lang="en-US" dirty="0"/>
            </a:p>
          </p:txBody>
        </p:sp>
      </p:grpSp>
      <p:grpSp>
        <p:nvGrpSpPr>
          <p:cNvPr id="23" name="Group 22"/>
          <p:cNvGrpSpPr/>
          <p:nvPr/>
        </p:nvGrpSpPr>
        <p:grpSpPr>
          <a:xfrm>
            <a:off x="269402" y="3293736"/>
            <a:ext cx="687180" cy="2522025"/>
            <a:chOff x="275752" y="302886"/>
            <a:chExt cx="687180" cy="2522025"/>
          </a:xfrm>
        </p:grpSpPr>
        <p:sp>
          <p:nvSpPr>
            <p:cNvPr id="24" name="TextBox 23"/>
            <p:cNvSpPr txBox="1"/>
            <p:nvPr/>
          </p:nvSpPr>
          <p:spPr>
            <a:xfrm>
              <a:off x="396588" y="736159"/>
              <a:ext cx="559994" cy="369332"/>
            </a:xfrm>
            <a:prstGeom prst="rect">
              <a:avLst/>
            </a:prstGeom>
            <a:noFill/>
          </p:spPr>
          <p:txBody>
            <a:bodyPr wrap="none" rtlCol="0">
              <a:spAutoFit/>
            </a:bodyPr>
            <a:lstStyle/>
            <a:p>
              <a:r>
                <a:rPr lang="en-US" dirty="0" smtClean="0"/>
                <a:t>200</a:t>
              </a:r>
              <a:endParaRPr lang="en-US" dirty="0"/>
            </a:p>
          </p:txBody>
        </p:sp>
        <p:sp>
          <p:nvSpPr>
            <p:cNvPr id="25" name="TextBox 24"/>
            <p:cNvSpPr txBox="1"/>
            <p:nvPr/>
          </p:nvSpPr>
          <p:spPr>
            <a:xfrm>
              <a:off x="402938" y="1598159"/>
              <a:ext cx="559994" cy="369332"/>
            </a:xfrm>
            <a:prstGeom prst="rect">
              <a:avLst/>
            </a:prstGeom>
            <a:noFill/>
          </p:spPr>
          <p:txBody>
            <a:bodyPr wrap="none" rtlCol="0">
              <a:spAutoFit/>
            </a:bodyPr>
            <a:lstStyle/>
            <a:p>
              <a:r>
                <a:rPr lang="en-US" dirty="0"/>
                <a:t>6</a:t>
              </a:r>
              <a:r>
                <a:rPr lang="en-US" dirty="0" smtClean="0"/>
                <a:t>00</a:t>
              </a:r>
              <a:endParaRPr lang="en-US" dirty="0"/>
            </a:p>
          </p:txBody>
        </p:sp>
        <p:sp>
          <p:nvSpPr>
            <p:cNvPr id="26" name="TextBox 25"/>
            <p:cNvSpPr txBox="1"/>
            <p:nvPr/>
          </p:nvSpPr>
          <p:spPr>
            <a:xfrm>
              <a:off x="275752" y="2455579"/>
              <a:ext cx="685103" cy="369332"/>
            </a:xfrm>
            <a:prstGeom prst="rect">
              <a:avLst/>
            </a:prstGeom>
            <a:noFill/>
          </p:spPr>
          <p:txBody>
            <a:bodyPr wrap="none" rtlCol="0">
              <a:spAutoFit/>
            </a:bodyPr>
            <a:lstStyle/>
            <a:p>
              <a:r>
                <a:rPr lang="en-US" dirty="0" smtClean="0"/>
                <a:t>1000</a:t>
              </a:r>
              <a:endParaRPr lang="en-US" dirty="0"/>
            </a:p>
          </p:txBody>
        </p:sp>
        <p:sp>
          <p:nvSpPr>
            <p:cNvPr id="27" name="TextBox 26"/>
            <p:cNvSpPr txBox="1"/>
            <p:nvPr/>
          </p:nvSpPr>
          <p:spPr>
            <a:xfrm>
              <a:off x="402938" y="1190727"/>
              <a:ext cx="559994" cy="369332"/>
            </a:xfrm>
            <a:prstGeom prst="rect">
              <a:avLst/>
            </a:prstGeom>
            <a:noFill/>
          </p:spPr>
          <p:txBody>
            <a:bodyPr wrap="none" rtlCol="0">
              <a:spAutoFit/>
            </a:bodyPr>
            <a:lstStyle/>
            <a:p>
              <a:r>
                <a:rPr lang="en-US" dirty="0"/>
                <a:t>4</a:t>
              </a:r>
              <a:r>
                <a:rPr lang="en-US" dirty="0" smtClean="0"/>
                <a:t>00</a:t>
              </a:r>
              <a:endParaRPr lang="en-US" dirty="0"/>
            </a:p>
          </p:txBody>
        </p:sp>
        <p:sp>
          <p:nvSpPr>
            <p:cNvPr id="28" name="TextBox 27"/>
            <p:cNvSpPr txBox="1"/>
            <p:nvPr/>
          </p:nvSpPr>
          <p:spPr>
            <a:xfrm>
              <a:off x="396588" y="2048147"/>
              <a:ext cx="559994" cy="369332"/>
            </a:xfrm>
            <a:prstGeom prst="rect">
              <a:avLst/>
            </a:prstGeom>
            <a:noFill/>
          </p:spPr>
          <p:txBody>
            <a:bodyPr wrap="none" rtlCol="0">
              <a:spAutoFit/>
            </a:bodyPr>
            <a:lstStyle/>
            <a:p>
              <a:r>
                <a:rPr lang="en-US" dirty="0"/>
                <a:t>8</a:t>
              </a:r>
              <a:r>
                <a:rPr lang="en-US" dirty="0" smtClean="0"/>
                <a:t>00</a:t>
              </a:r>
              <a:endParaRPr lang="en-US" dirty="0"/>
            </a:p>
          </p:txBody>
        </p:sp>
        <p:sp>
          <p:nvSpPr>
            <p:cNvPr id="29" name="TextBox 28"/>
            <p:cNvSpPr txBox="1"/>
            <p:nvPr/>
          </p:nvSpPr>
          <p:spPr>
            <a:xfrm>
              <a:off x="631538" y="302886"/>
              <a:ext cx="309775" cy="369332"/>
            </a:xfrm>
            <a:prstGeom prst="rect">
              <a:avLst/>
            </a:prstGeom>
            <a:noFill/>
          </p:spPr>
          <p:txBody>
            <a:bodyPr wrap="none" rtlCol="0">
              <a:spAutoFit/>
            </a:bodyPr>
            <a:lstStyle/>
            <a:p>
              <a:r>
                <a:rPr lang="en-US" dirty="0" smtClean="0"/>
                <a:t>0</a:t>
              </a:r>
              <a:endParaRPr lang="en-US" dirty="0"/>
            </a:p>
          </p:txBody>
        </p:sp>
      </p:grpSp>
      <p:grpSp>
        <p:nvGrpSpPr>
          <p:cNvPr id="36" name="Group 35"/>
          <p:cNvGrpSpPr/>
          <p:nvPr/>
        </p:nvGrpSpPr>
        <p:grpSpPr>
          <a:xfrm>
            <a:off x="1083277" y="2660650"/>
            <a:ext cx="2255722" cy="375682"/>
            <a:chOff x="1083277" y="2660650"/>
            <a:chExt cx="2255722" cy="375682"/>
          </a:xfrm>
        </p:grpSpPr>
        <p:sp>
          <p:nvSpPr>
            <p:cNvPr id="31" name="TextBox 30"/>
            <p:cNvSpPr txBox="1"/>
            <p:nvPr/>
          </p:nvSpPr>
          <p:spPr>
            <a:xfrm>
              <a:off x="1083277" y="2667000"/>
              <a:ext cx="559994" cy="369332"/>
            </a:xfrm>
            <a:prstGeom prst="rect">
              <a:avLst/>
            </a:prstGeom>
            <a:noFill/>
          </p:spPr>
          <p:txBody>
            <a:bodyPr wrap="none" rtlCol="0">
              <a:spAutoFit/>
            </a:bodyPr>
            <a:lstStyle/>
            <a:p>
              <a:r>
                <a:rPr lang="en-US" dirty="0" smtClean="0"/>
                <a:t>100</a:t>
              </a:r>
              <a:endParaRPr lang="en-US" dirty="0"/>
            </a:p>
          </p:txBody>
        </p:sp>
        <p:sp>
          <p:nvSpPr>
            <p:cNvPr id="33" name="TextBox 32"/>
            <p:cNvSpPr txBox="1"/>
            <p:nvPr/>
          </p:nvSpPr>
          <p:spPr>
            <a:xfrm>
              <a:off x="1964260" y="2664044"/>
              <a:ext cx="559994" cy="369332"/>
            </a:xfrm>
            <a:prstGeom prst="rect">
              <a:avLst/>
            </a:prstGeom>
            <a:noFill/>
          </p:spPr>
          <p:txBody>
            <a:bodyPr wrap="none" rtlCol="0">
              <a:spAutoFit/>
            </a:bodyPr>
            <a:lstStyle/>
            <a:p>
              <a:r>
                <a:rPr lang="en-US" dirty="0" smtClean="0"/>
                <a:t>200</a:t>
              </a:r>
              <a:endParaRPr lang="en-US" dirty="0"/>
            </a:p>
          </p:txBody>
        </p:sp>
        <p:sp>
          <p:nvSpPr>
            <p:cNvPr id="35" name="TextBox 34"/>
            <p:cNvSpPr txBox="1"/>
            <p:nvPr/>
          </p:nvSpPr>
          <p:spPr>
            <a:xfrm>
              <a:off x="2779005" y="2660650"/>
              <a:ext cx="559994" cy="369332"/>
            </a:xfrm>
            <a:prstGeom prst="rect">
              <a:avLst/>
            </a:prstGeom>
            <a:noFill/>
          </p:spPr>
          <p:txBody>
            <a:bodyPr wrap="none" rtlCol="0">
              <a:spAutoFit/>
            </a:bodyPr>
            <a:lstStyle/>
            <a:p>
              <a:r>
                <a:rPr lang="en-US" dirty="0" smtClean="0"/>
                <a:t>300</a:t>
              </a:r>
              <a:endParaRPr lang="en-US" dirty="0"/>
            </a:p>
          </p:txBody>
        </p:sp>
      </p:grpSp>
      <p:grpSp>
        <p:nvGrpSpPr>
          <p:cNvPr id="37" name="Group 36"/>
          <p:cNvGrpSpPr/>
          <p:nvPr/>
        </p:nvGrpSpPr>
        <p:grpSpPr>
          <a:xfrm>
            <a:off x="1089196" y="5618476"/>
            <a:ext cx="2246268" cy="395571"/>
            <a:chOff x="674238" y="2653461"/>
            <a:chExt cx="2246268" cy="395571"/>
          </a:xfrm>
        </p:grpSpPr>
        <p:sp>
          <p:nvSpPr>
            <p:cNvPr id="38" name="TextBox 37"/>
            <p:cNvSpPr txBox="1"/>
            <p:nvPr/>
          </p:nvSpPr>
          <p:spPr>
            <a:xfrm>
              <a:off x="674238" y="2679700"/>
              <a:ext cx="516600" cy="369332"/>
            </a:xfrm>
            <a:prstGeom prst="rect">
              <a:avLst/>
            </a:prstGeom>
            <a:noFill/>
          </p:spPr>
          <p:txBody>
            <a:bodyPr wrap="none" rtlCol="0">
              <a:spAutoFit/>
            </a:bodyPr>
            <a:lstStyle/>
            <a:p>
              <a:r>
                <a:rPr lang="en-US" dirty="0" smtClean="0"/>
                <a:t>-50</a:t>
              </a:r>
              <a:endParaRPr lang="en-US" dirty="0"/>
            </a:p>
          </p:txBody>
        </p:sp>
        <p:sp>
          <p:nvSpPr>
            <p:cNvPr id="39" name="TextBox 38"/>
            <p:cNvSpPr txBox="1"/>
            <p:nvPr/>
          </p:nvSpPr>
          <p:spPr>
            <a:xfrm>
              <a:off x="1241640" y="2654299"/>
              <a:ext cx="516600" cy="369332"/>
            </a:xfrm>
            <a:prstGeom prst="rect">
              <a:avLst/>
            </a:prstGeom>
            <a:noFill/>
          </p:spPr>
          <p:txBody>
            <a:bodyPr wrap="none" rtlCol="0">
              <a:spAutoFit/>
            </a:bodyPr>
            <a:lstStyle/>
            <a:p>
              <a:r>
                <a:rPr lang="en-US" dirty="0" smtClean="0"/>
                <a:t>-25</a:t>
              </a:r>
              <a:endParaRPr lang="en-US" dirty="0"/>
            </a:p>
          </p:txBody>
        </p:sp>
        <p:sp>
          <p:nvSpPr>
            <p:cNvPr id="40" name="TextBox 39"/>
            <p:cNvSpPr txBox="1"/>
            <p:nvPr/>
          </p:nvSpPr>
          <p:spPr>
            <a:xfrm>
              <a:off x="1973875" y="2660472"/>
              <a:ext cx="309775" cy="369332"/>
            </a:xfrm>
            <a:prstGeom prst="rect">
              <a:avLst/>
            </a:prstGeom>
            <a:noFill/>
          </p:spPr>
          <p:txBody>
            <a:bodyPr wrap="none" rtlCol="0">
              <a:spAutoFit/>
            </a:bodyPr>
            <a:lstStyle/>
            <a:p>
              <a:r>
                <a:rPr lang="en-US" dirty="0" smtClean="0"/>
                <a:t>0</a:t>
              </a:r>
              <a:endParaRPr lang="en-US" dirty="0"/>
            </a:p>
          </p:txBody>
        </p:sp>
        <p:sp>
          <p:nvSpPr>
            <p:cNvPr id="41" name="TextBox 40"/>
            <p:cNvSpPr txBox="1"/>
            <p:nvPr/>
          </p:nvSpPr>
          <p:spPr>
            <a:xfrm>
              <a:off x="2485621" y="2653461"/>
              <a:ext cx="434885" cy="369332"/>
            </a:xfrm>
            <a:prstGeom prst="rect">
              <a:avLst/>
            </a:prstGeom>
            <a:noFill/>
          </p:spPr>
          <p:txBody>
            <a:bodyPr wrap="none" rtlCol="0">
              <a:spAutoFit/>
            </a:bodyPr>
            <a:lstStyle/>
            <a:p>
              <a:r>
                <a:rPr lang="en-US" dirty="0" smtClean="0"/>
                <a:t>25</a:t>
              </a:r>
              <a:endParaRPr lang="en-US" dirty="0"/>
            </a:p>
          </p:txBody>
        </p:sp>
      </p:grpSp>
      <p:sp>
        <p:nvSpPr>
          <p:cNvPr id="8" name="TextBox 7"/>
          <p:cNvSpPr txBox="1"/>
          <p:nvPr/>
        </p:nvSpPr>
        <p:spPr>
          <a:xfrm>
            <a:off x="776301" y="2929575"/>
            <a:ext cx="3085212" cy="369332"/>
          </a:xfrm>
          <a:prstGeom prst="rect">
            <a:avLst/>
          </a:prstGeom>
          <a:noFill/>
        </p:spPr>
        <p:txBody>
          <a:bodyPr wrap="none" rtlCol="0">
            <a:spAutoFit/>
          </a:bodyPr>
          <a:lstStyle/>
          <a:p>
            <a:r>
              <a:rPr lang="en-US" dirty="0" smtClean="0"/>
              <a:t>Present oxygen (</a:t>
            </a:r>
            <a:r>
              <a:rPr lang="en-US" dirty="0" err="1" smtClean="0"/>
              <a:t>mmol</a:t>
            </a:r>
            <a:r>
              <a:rPr lang="en-US" dirty="0" smtClean="0"/>
              <a:t>/m</a:t>
            </a:r>
            <a:r>
              <a:rPr lang="en-US" baseline="30000" dirty="0" smtClean="0"/>
              <a:t>-3</a:t>
            </a:r>
            <a:r>
              <a:rPr lang="en-US" dirty="0" smtClean="0"/>
              <a:t>)</a:t>
            </a:r>
            <a:endParaRPr lang="en-US" dirty="0"/>
          </a:p>
        </p:txBody>
      </p:sp>
      <p:sp>
        <p:nvSpPr>
          <p:cNvPr id="9" name="TextBox 8"/>
          <p:cNvSpPr txBox="1"/>
          <p:nvPr/>
        </p:nvSpPr>
        <p:spPr>
          <a:xfrm>
            <a:off x="741532" y="5922819"/>
            <a:ext cx="4112461" cy="369332"/>
          </a:xfrm>
          <a:prstGeom prst="rect">
            <a:avLst/>
          </a:prstGeom>
          <a:noFill/>
        </p:spPr>
        <p:txBody>
          <a:bodyPr wrap="none" rtlCol="0">
            <a:spAutoFit/>
          </a:bodyPr>
          <a:lstStyle/>
          <a:p>
            <a:r>
              <a:rPr lang="en-US" dirty="0" smtClean="0"/>
              <a:t>Anomaly Future - Present (</a:t>
            </a:r>
            <a:r>
              <a:rPr lang="en-US" dirty="0" err="1" smtClean="0"/>
              <a:t>mmol</a:t>
            </a:r>
            <a:r>
              <a:rPr lang="en-US" dirty="0" smtClean="0"/>
              <a:t>/m</a:t>
            </a:r>
            <a:r>
              <a:rPr lang="en-US" baseline="30000" dirty="0" smtClean="0"/>
              <a:t>-3</a:t>
            </a:r>
            <a:r>
              <a:rPr lang="en-US" dirty="0" smtClean="0"/>
              <a:t>)</a:t>
            </a:r>
            <a:endParaRPr lang="en-US" dirty="0"/>
          </a:p>
        </p:txBody>
      </p:sp>
      <p:sp>
        <p:nvSpPr>
          <p:cNvPr id="42" name="TextBox 41"/>
          <p:cNvSpPr txBox="1"/>
          <p:nvPr/>
        </p:nvSpPr>
        <p:spPr>
          <a:xfrm>
            <a:off x="4955772" y="6381716"/>
            <a:ext cx="4115016" cy="369332"/>
          </a:xfrm>
          <a:prstGeom prst="rect">
            <a:avLst/>
          </a:prstGeom>
          <a:noFill/>
        </p:spPr>
        <p:txBody>
          <a:bodyPr wrap="none" rtlCol="0">
            <a:spAutoFit/>
          </a:bodyPr>
          <a:lstStyle/>
          <a:p>
            <a:r>
              <a:rPr lang="en-US" dirty="0" smtClean="0"/>
              <a:t>Zhang, Fennel &amp; Brickman (in prep.)</a:t>
            </a:r>
            <a:endParaRPr lang="en-US" dirty="0"/>
          </a:p>
        </p:txBody>
      </p:sp>
    </p:spTree>
    <p:extLst>
      <p:ext uri="{BB962C8B-B14F-4D97-AF65-F5344CB8AC3E}">
        <p14:creationId xmlns:p14="http://schemas.microsoft.com/office/powerpoint/2010/main" val="3260534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descr="wenxia:OneDrive:acmodel_paper:ACM:oxygen_diff_bot.png"/>
          <p:cNvPicPr/>
          <p:nvPr/>
        </p:nvPicPr>
        <p:blipFill rotWithShape="1">
          <a:blip r:embed="rId2">
            <a:extLst>
              <a:ext uri="{28A0092B-C50C-407E-A947-70E740481C1C}">
                <a14:useLocalDpi xmlns:a14="http://schemas.microsoft.com/office/drawing/2010/main" val="0"/>
              </a:ext>
            </a:extLst>
          </a:blip>
          <a:srcRect l="48400" t="8035" b="6876"/>
          <a:stretch/>
        </p:blipFill>
        <p:spPr bwMode="auto">
          <a:xfrm>
            <a:off x="2703284" y="4596189"/>
            <a:ext cx="3707191" cy="2261811"/>
          </a:xfrm>
          <a:prstGeom prst="rect">
            <a:avLst/>
          </a:prstGeom>
          <a:noFill/>
          <a:ln>
            <a:noFill/>
          </a:ln>
        </p:spPr>
      </p:pic>
      <p:pic>
        <p:nvPicPr>
          <p:cNvPr id="2" name="图片 4" descr="wenxia:OneDrive:acmodel_paper:ACM:temp_salt_bot.png"/>
          <p:cNvPicPr/>
          <p:nvPr/>
        </p:nvPicPr>
        <p:blipFill rotWithShape="1">
          <a:blip r:embed="rId3">
            <a:extLst>
              <a:ext uri="{28A0092B-C50C-407E-A947-70E740481C1C}">
                <a14:useLocalDpi xmlns:a14="http://schemas.microsoft.com/office/drawing/2010/main" val="0"/>
              </a:ext>
            </a:extLst>
          </a:blip>
          <a:srcRect l="7923" t="3635" b="3940"/>
          <a:stretch/>
        </p:blipFill>
        <p:spPr bwMode="auto">
          <a:xfrm>
            <a:off x="-11651" y="0"/>
            <a:ext cx="6303796" cy="4532193"/>
          </a:xfrm>
          <a:prstGeom prst="rect">
            <a:avLst/>
          </a:prstGeom>
          <a:noFill/>
          <a:ln>
            <a:noFill/>
          </a:ln>
        </p:spPr>
      </p:pic>
      <p:pic>
        <p:nvPicPr>
          <p:cNvPr id="3" name="图片 7" descr="wenxia:OneDrive:acmodel_paper:ACM:oxygen_diff_bot.png"/>
          <p:cNvPicPr/>
          <p:nvPr/>
        </p:nvPicPr>
        <p:blipFill rotWithShape="1">
          <a:blip r:embed="rId2">
            <a:extLst>
              <a:ext uri="{28A0092B-C50C-407E-A947-70E740481C1C}">
                <a14:useLocalDpi xmlns:a14="http://schemas.microsoft.com/office/drawing/2010/main" val="0"/>
              </a:ext>
            </a:extLst>
          </a:blip>
          <a:srcRect l="7851" t="8035" r="54223" b="6876"/>
          <a:stretch/>
        </p:blipFill>
        <p:spPr bwMode="auto">
          <a:xfrm>
            <a:off x="-18028" y="4596190"/>
            <a:ext cx="2709333" cy="2261811"/>
          </a:xfrm>
          <a:prstGeom prst="rect">
            <a:avLst/>
          </a:prstGeom>
          <a:noFill/>
          <a:ln>
            <a:noFill/>
          </a:ln>
        </p:spPr>
      </p:pic>
      <p:sp>
        <p:nvSpPr>
          <p:cNvPr id="7" name="TextBox 6"/>
          <p:cNvSpPr txBox="1"/>
          <p:nvPr/>
        </p:nvSpPr>
        <p:spPr>
          <a:xfrm>
            <a:off x="1593386" y="1715475"/>
            <a:ext cx="937464" cy="369332"/>
          </a:xfrm>
          <a:prstGeom prst="rect">
            <a:avLst/>
          </a:prstGeom>
          <a:noFill/>
        </p:spPr>
        <p:txBody>
          <a:bodyPr wrap="none" rtlCol="0">
            <a:spAutoFit/>
          </a:bodyPr>
          <a:lstStyle/>
          <a:p>
            <a:r>
              <a:rPr lang="en-US" dirty="0" smtClean="0"/>
              <a:t>bottom</a:t>
            </a:r>
            <a:endParaRPr lang="en-US" dirty="0"/>
          </a:p>
        </p:txBody>
      </p:sp>
      <p:sp>
        <p:nvSpPr>
          <p:cNvPr id="8" name="TextBox 7"/>
          <p:cNvSpPr txBox="1"/>
          <p:nvPr/>
        </p:nvSpPr>
        <p:spPr>
          <a:xfrm>
            <a:off x="1593386" y="4024573"/>
            <a:ext cx="937464" cy="369332"/>
          </a:xfrm>
          <a:prstGeom prst="rect">
            <a:avLst/>
          </a:prstGeom>
          <a:noFill/>
        </p:spPr>
        <p:txBody>
          <a:bodyPr wrap="none" rtlCol="0">
            <a:spAutoFit/>
          </a:bodyPr>
          <a:lstStyle/>
          <a:p>
            <a:r>
              <a:rPr lang="en-US" dirty="0" smtClean="0"/>
              <a:t>bottom</a:t>
            </a:r>
            <a:endParaRPr lang="en-US" dirty="0"/>
          </a:p>
        </p:txBody>
      </p:sp>
      <p:sp>
        <p:nvSpPr>
          <p:cNvPr id="9" name="TextBox 8"/>
          <p:cNvSpPr txBox="1"/>
          <p:nvPr/>
        </p:nvSpPr>
        <p:spPr>
          <a:xfrm>
            <a:off x="1593386" y="6381597"/>
            <a:ext cx="937464" cy="369332"/>
          </a:xfrm>
          <a:prstGeom prst="rect">
            <a:avLst/>
          </a:prstGeom>
          <a:noFill/>
        </p:spPr>
        <p:txBody>
          <a:bodyPr wrap="none" rtlCol="0">
            <a:spAutoFit/>
          </a:bodyPr>
          <a:lstStyle/>
          <a:p>
            <a:r>
              <a:rPr lang="en-US" dirty="0" smtClean="0"/>
              <a:t>bottom</a:t>
            </a:r>
            <a:endParaRPr lang="en-US" dirty="0"/>
          </a:p>
        </p:txBody>
      </p:sp>
      <p:sp>
        <p:nvSpPr>
          <p:cNvPr id="10" name="TextBox 9"/>
          <p:cNvSpPr txBox="1"/>
          <p:nvPr/>
        </p:nvSpPr>
        <p:spPr>
          <a:xfrm>
            <a:off x="4369482" y="1712109"/>
            <a:ext cx="964852" cy="369332"/>
          </a:xfrm>
          <a:prstGeom prst="rect">
            <a:avLst/>
          </a:prstGeom>
          <a:noFill/>
        </p:spPr>
        <p:txBody>
          <a:bodyPr wrap="none" rtlCol="0">
            <a:spAutoFit/>
          </a:bodyPr>
          <a:lstStyle/>
          <a:p>
            <a:r>
              <a:rPr lang="en-US" dirty="0" smtClean="0"/>
              <a:t>surface</a:t>
            </a:r>
            <a:endParaRPr lang="en-US" dirty="0"/>
          </a:p>
        </p:txBody>
      </p:sp>
      <p:sp>
        <p:nvSpPr>
          <p:cNvPr id="11" name="TextBox 10"/>
          <p:cNvSpPr txBox="1"/>
          <p:nvPr/>
        </p:nvSpPr>
        <p:spPr>
          <a:xfrm>
            <a:off x="4369482" y="6381597"/>
            <a:ext cx="964852" cy="369332"/>
          </a:xfrm>
          <a:prstGeom prst="rect">
            <a:avLst/>
          </a:prstGeom>
          <a:noFill/>
        </p:spPr>
        <p:txBody>
          <a:bodyPr wrap="none" rtlCol="0">
            <a:spAutoFit/>
          </a:bodyPr>
          <a:lstStyle/>
          <a:p>
            <a:r>
              <a:rPr lang="en-US" dirty="0" smtClean="0"/>
              <a:t>surface</a:t>
            </a:r>
            <a:endParaRPr lang="en-US" dirty="0"/>
          </a:p>
        </p:txBody>
      </p:sp>
      <p:sp>
        <p:nvSpPr>
          <p:cNvPr id="12" name="TextBox 11"/>
          <p:cNvSpPr txBox="1"/>
          <p:nvPr/>
        </p:nvSpPr>
        <p:spPr>
          <a:xfrm>
            <a:off x="4369482" y="4024573"/>
            <a:ext cx="964852" cy="369332"/>
          </a:xfrm>
          <a:prstGeom prst="rect">
            <a:avLst/>
          </a:prstGeom>
          <a:noFill/>
        </p:spPr>
        <p:txBody>
          <a:bodyPr wrap="none" rtlCol="0">
            <a:spAutoFit/>
          </a:bodyPr>
          <a:lstStyle/>
          <a:p>
            <a:r>
              <a:rPr lang="en-US" dirty="0" smtClean="0"/>
              <a:t>surface</a:t>
            </a:r>
            <a:endParaRPr lang="en-US" dirty="0"/>
          </a:p>
        </p:txBody>
      </p:sp>
      <p:sp>
        <p:nvSpPr>
          <p:cNvPr id="13" name="TextBox 12"/>
          <p:cNvSpPr txBox="1"/>
          <p:nvPr/>
        </p:nvSpPr>
        <p:spPr>
          <a:xfrm>
            <a:off x="6292145" y="215669"/>
            <a:ext cx="2417474" cy="646331"/>
          </a:xfrm>
          <a:prstGeom prst="rect">
            <a:avLst/>
          </a:prstGeom>
          <a:noFill/>
        </p:spPr>
        <p:txBody>
          <a:bodyPr wrap="none" rtlCol="0">
            <a:spAutoFit/>
          </a:bodyPr>
          <a:lstStyle/>
          <a:p>
            <a:r>
              <a:rPr lang="en-US" dirty="0" smtClean="0"/>
              <a:t>Temperature </a:t>
            </a:r>
          </a:p>
          <a:p>
            <a:r>
              <a:rPr lang="en-US" dirty="0" smtClean="0"/>
              <a:t>Future – Present (</a:t>
            </a:r>
            <a:r>
              <a:rPr lang="en-US" baseline="30000" dirty="0" err="1" smtClean="0"/>
              <a:t>o</a:t>
            </a:r>
            <a:r>
              <a:rPr lang="en-US" dirty="0" err="1" smtClean="0"/>
              <a:t>C</a:t>
            </a:r>
            <a:r>
              <a:rPr lang="en-US" dirty="0" smtClean="0"/>
              <a:t>)</a:t>
            </a:r>
            <a:endParaRPr lang="en-US" dirty="0"/>
          </a:p>
        </p:txBody>
      </p:sp>
      <p:sp>
        <p:nvSpPr>
          <p:cNvPr id="17" name="Rectangle 16"/>
          <p:cNvSpPr/>
          <p:nvPr/>
        </p:nvSpPr>
        <p:spPr>
          <a:xfrm>
            <a:off x="5846408" y="-119817"/>
            <a:ext cx="481677" cy="24802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75266" y="2115986"/>
            <a:ext cx="481677" cy="24802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410475" y="2497442"/>
            <a:ext cx="1878940" cy="646331"/>
          </a:xfrm>
          <a:prstGeom prst="rect">
            <a:avLst/>
          </a:prstGeom>
          <a:noFill/>
        </p:spPr>
        <p:txBody>
          <a:bodyPr wrap="none" rtlCol="0">
            <a:spAutoFit/>
          </a:bodyPr>
          <a:lstStyle/>
          <a:p>
            <a:r>
              <a:rPr lang="en-US" dirty="0" smtClean="0"/>
              <a:t>Salinity </a:t>
            </a:r>
          </a:p>
          <a:p>
            <a:r>
              <a:rPr lang="en-US" dirty="0" smtClean="0"/>
              <a:t>Future – Present </a:t>
            </a:r>
            <a:endParaRPr lang="en-US" dirty="0"/>
          </a:p>
        </p:txBody>
      </p:sp>
      <p:sp>
        <p:nvSpPr>
          <p:cNvPr id="19" name="Rectangle 18"/>
          <p:cNvSpPr/>
          <p:nvPr/>
        </p:nvSpPr>
        <p:spPr>
          <a:xfrm>
            <a:off x="6133696" y="4371187"/>
            <a:ext cx="481677" cy="24802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410475" y="4532193"/>
            <a:ext cx="1878940" cy="923330"/>
          </a:xfrm>
          <a:prstGeom prst="rect">
            <a:avLst/>
          </a:prstGeom>
          <a:noFill/>
        </p:spPr>
        <p:txBody>
          <a:bodyPr wrap="none" rtlCol="0">
            <a:spAutoFit/>
          </a:bodyPr>
          <a:lstStyle/>
          <a:p>
            <a:r>
              <a:rPr lang="en-US" dirty="0" smtClean="0"/>
              <a:t>Oxygen </a:t>
            </a:r>
          </a:p>
          <a:p>
            <a:r>
              <a:rPr lang="en-US" dirty="0" smtClean="0"/>
              <a:t>Future – Present </a:t>
            </a:r>
          </a:p>
          <a:p>
            <a:r>
              <a:rPr lang="en-US" dirty="0" smtClean="0"/>
              <a:t>(</a:t>
            </a:r>
            <a:r>
              <a:rPr lang="en-US" dirty="0" err="1" smtClean="0"/>
              <a:t>mmol</a:t>
            </a:r>
            <a:r>
              <a:rPr lang="en-US" dirty="0" smtClean="0"/>
              <a:t>/m</a:t>
            </a:r>
            <a:r>
              <a:rPr lang="en-US" baseline="30000" dirty="0" smtClean="0"/>
              <a:t>-3</a:t>
            </a:r>
            <a:r>
              <a:rPr lang="en-US" dirty="0" smtClean="0"/>
              <a:t>)</a:t>
            </a:r>
            <a:endParaRPr lang="en-US" dirty="0"/>
          </a:p>
        </p:txBody>
      </p:sp>
      <p:sp>
        <p:nvSpPr>
          <p:cNvPr id="20" name="TextBox 19"/>
          <p:cNvSpPr txBox="1"/>
          <p:nvPr/>
        </p:nvSpPr>
        <p:spPr>
          <a:xfrm>
            <a:off x="6853505" y="6120406"/>
            <a:ext cx="2576731" cy="646331"/>
          </a:xfrm>
          <a:prstGeom prst="rect">
            <a:avLst/>
          </a:prstGeom>
          <a:noFill/>
        </p:spPr>
        <p:txBody>
          <a:bodyPr wrap="square" rtlCol="0">
            <a:spAutoFit/>
          </a:bodyPr>
          <a:lstStyle/>
          <a:p>
            <a:r>
              <a:rPr lang="en-US" dirty="0" smtClean="0"/>
              <a:t>Zhang, Fennel &amp; Brickman (in prep.)</a:t>
            </a:r>
            <a:endParaRPr lang="en-US" dirty="0"/>
          </a:p>
        </p:txBody>
      </p:sp>
    </p:spTree>
    <p:extLst>
      <p:ext uri="{BB962C8B-B14F-4D97-AF65-F5344CB8AC3E}">
        <p14:creationId xmlns:p14="http://schemas.microsoft.com/office/powerpoint/2010/main" val="1532429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3934</TotalTime>
  <Words>1288</Words>
  <Application>Microsoft Macintosh PowerPoint</Application>
  <PresentationFormat>On-screen Show (4:3)</PresentationFormat>
  <Paragraphs>202</Paragraphs>
  <Slides>15</Slides>
  <Notes>3</Notes>
  <HiddenSlides>0</HiddenSlides>
  <MMClips>4</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Biogeochemical Trends  and  Their Ecosystem Impacts  in  Atlantic Canada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Patterns and Trends of Primary Production, Inorganic Carbon and Oxygen and Their Ecosystem Impacts in a Regional Biogeochemical Ocean Model for Atlantic Canada</dc:title>
  <dc:creator>Katja Fennel</dc:creator>
  <cp:lastModifiedBy>Katja Fennel</cp:lastModifiedBy>
  <cp:revision>67</cp:revision>
  <dcterms:created xsi:type="dcterms:W3CDTF">2016-11-21T17:08:14Z</dcterms:created>
  <dcterms:modified xsi:type="dcterms:W3CDTF">2016-12-08T15:32:55Z</dcterms:modified>
</cp:coreProperties>
</file>