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  <p:sldId id="268" r:id="rId4"/>
    <p:sldId id="263" r:id="rId5"/>
    <p:sldId id="259" r:id="rId6"/>
    <p:sldId id="262" r:id="rId7"/>
    <p:sldId id="267" r:id="rId8"/>
    <p:sldId id="261" r:id="rId9"/>
    <p:sldId id="260" r:id="rId10"/>
    <p:sldId id="266" r:id="rId11"/>
    <p:sldId id="264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17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F3FF-5482-4243-932E-A04A89B3CA7F}" type="datetimeFigureOut">
              <a:rPr lang="en-US" smtClean="0"/>
              <a:t>2016-11-25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318-BEB5-7747-8C70-5A1DC7115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49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F3FF-5482-4243-932E-A04A89B3CA7F}" type="datetimeFigureOut">
              <a:rPr lang="en-US" smtClean="0"/>
              <a:t>2016-11-25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318-BEB5-7747-8C70-5A1DC7115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6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F3FF-5482-4243-932E-A04A89B3CA7F}" type="datetimeFigureOut">
              <a:rPr lang="en-US" smtClean="0"/>
              <a:t>2016-11-25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318-BEB5-7747-8C70-5A1DC7115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1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F3FF-5482-4243-932E-A04A89B3CA7F}" type="datetimeFigureOut">
              <a:rPr lang="en-US" smtClean="0"/>
              <a:t>2016-11-25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318-BEB5-7747-8C70-5A1DC7115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30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F3FF-5482-4243-932E-A04A89B3CA7F}" type="datetimeFigureOut">
              <a:rPr lang="en-US" smtClean="0"/>
              <a:t>2016-11-25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318-BEB5-7747-8C70-5A1DC7115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48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F3FF-5482-4243-932E-A04A89B3CA7F}" type="datetimeFigureOut">
              <a:rPr lang="en-US" smtClean="0"/>
              <a:t>2016-11-25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318-BEB5-7747-8C70-5A1DC7115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8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F3FF-5482-4243-932E-A04A89B3CA7F}" type="datetimeFigureOut">
              <a:rPr lang="en-US" smtClean="0"/>
              <a:t>2016-11-25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318-BEB5-7747-8C70-5A1DC7115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0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F3FF-5482-4243-932E-A04A89B3CA7F}" type="datetimeFigureOut">
              <a:rPr lang="en-US" smtClean="0"/>
              <a:t>2016-11-25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318-BEB5-7747-8C70-5A1DC7115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10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F3FF-5482-4243-932E-A04A89B3CA7F}" type="datetimeFigureOut">
              <a:rPr lang="en-US" smtClean="0"/>
              <a:t>2016-11-25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318-BEB5-7747-8C70-5A1DC7115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F3FF-5482-4243-932E-A04A89B3CA7F}" type="datetimeFigureOut">
              <a:rPr lang="en-US" smtClean="0"/>
              <a:t>2016-11-25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318-BEB5-7747-8C70-5A1DC7115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76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F3FF-5482-4243-932E-A04A89B3CA7F}" type="datetimeFigureOut">
              <a:rPr lang="en-US" smtClean="0"/>
              <a:t>2016-11-25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318-BEB5-7747-8C70-5A1DC7115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76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1F3FF-5482-4243-932E-A04A89B3CA7F}" type="datetimeFigureOut">
              <a:rPr lang="en-US" smtClean="0"/>
              <a:t>2016-11-25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A0318-BEB5-7747-8C70-5A1DC7115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0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967" y="313916"/>
            <a:ext cx="457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 series of hypoxic area for 2015 and 2016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0842" y="4763701"/>
            <a:ext cx="2875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Dot is 2015 observed </a:t>
            </a:r>
            <a:r>
              <a:rPr lang="en-US" dirty="0" smtClean="0"/>
              <a:t>area </a:t>
            </a:r>
            <a:r>
              <a:rPr lang="en-US" dirty="0" smtClean="0"/>
              <a:t>(from </a:t>
            </a:r>
            <a:r>
              <a:rPr lang="en-US" dirty="0" err="1" smtClean="0"/>
              <a:t>gulfhypoxia.net</a:t>
            </a:r>
            <a:r>
              <a:rPr lang="en-US" dirty="0" smtClean="0"/>
              <a:t>) with typical uncertainty (from </a:t>
            </a:r>
            <a:r>
              <a:rPr lang="en-US" dirty="0" err="1" smtClean="0"/>
              <a:t>Obenour</a:t>
            </a:r>
            <a:r>
              <a:rPr lang="en-US" dirty="0" smtClean="0"/>
              <a:t> et al. 2013)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28230" y="4772954"/>
            <a:ext cx="3232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Dot is 2016 forecast (from </a:t>
            </a:r>
            <a:r>
              <a:rPr lang="en-US" dirty="0" err="1" smtClean="0"/>
              <a:t>gulfhypoxia.net</a:t>
            </a:r>
            <a:r>
              <a:rPr lang="en-US" dirty="0" smtClean="0"/>
              <a:t>) </a:t>
            </a:r>
            <a:r>
              <a:rPr lang="en-US" dirty="0" smtClean="0"/>
              <a:t>with typical uncertainty (from </a:t>
            </a:r>
            <a:r>
              <a:rPr lang="en-US" dirty="0" err="1" smtClean="0"/>
              <a:t>Obenour</a:t>
            </a:r>
            <a:r>
              <a:rPr lang="en-US" dirty="0" smtClean="0"/>
              <a:t> et al. 2013)</a:t>
            </a:r>
            <a:endParaRPr lang="en-US" dirty="0"/>
          </a:p>
        </p:txBody>
      </p:sp>
      <p:pic>
        <p:nvPicPr>
          <p:cNvPr id="5" name="Picture 4" descr="timeseries_hypoxic_area_2016_FVCOM_NA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00" y="1327009"/>
            <a:ext cx="4183299" cy="3269367"/>
          </a:xfrm>
          <a:prstGeom prst="rect">
            <a:avLst/>
          </a:prstGeom>
        </p:spPr>
      </p:pic>
      <p:pic>
        <p:nvPicPr>
          <p:cNvPr id="6" name="Picture 5" descr="timeseries_hypoxic_area_data_2015_NAR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60" y="1327009"/>
            <a:ext cx="4254240" cy="33248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8483" y="1275895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2015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8" name="Picture 7" descr="timeseries_hypoxic_area_data_2016_FVCOM_NAR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00" y="1327009"/>
            <a:ext cx="4261383" cy="33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35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024" y="244232"/>
            <a:ext cx="406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Cumulative exposure to hypoxia (ROMS)</a:t>
            </a:r>
            <a:endParaRPr lang="en-US" b="1" dirty="0"/>
          </a:p>
        </p:txBody>
      </p:sp>
      <p:pic>
        <p:nvPicPr>
          <p:cNvPr id="3" name="Picture 2" descr="HypDays_NARR_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79" y="846837"/>
            <a:ext cx="5246296" cy="2385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172" y="1129862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</a:p>
          <a:p>
            <a:r>
              <a:rPr lang="en-US" dirty="0" smtClean="0"/>
              <a:t>47,500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5" name="Picture 4" descr="HypDays_NARR_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80" y="3485933"/>
            <a:ext cx="5246296" cy="2385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551" y="4011448"/>
            <a:ext cx="20144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</a:p>
          <a:p>
            <a:r>
              <a:rPr lang="en-US" dirty="0" smtClean="0"/>
              <a:t>45,100 km</a:t>
            </a:r>
            <a:r>
              <a:rPr lang="en-US" baseline="30000" dirty="0" smtClean="0"/>
              <a:t>2</a:t>
            </a:r>
          </a:p>
          <a:p>
            <a:endParaRPr lang="en-US" baseline="30000" dirty="0"/>
          </a:p>
          <a:p>
            <a:r>
              <a:rPr lang="en-US" dirty="0" smtClean="0"/>
              <a:t>(</a:t>
            </a:r>
            <a:r>
              <a:rPr lang="en-US" smtClean="0"/>
              <a:t>area estimate includes </a:t>
            </a:r>
            <a:r>
              <a:rPr lang="en-US" dirty="0" smtClean="0"/>
              <a:t>all locations </a:t>
            </a:r>
            <a:r>
              <a:rPr lang="en-US" smtClean="0"/>
              <a:t>that experienced </a:t>
            </a:r>
            <a:r>
              <a:rPr lang="en-US" dirty="0" smtClean="0"/>
              <a:t>hypoxia for at least 1 day)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625698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216" y="292513"/>
            <a:ext cx="260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Acidification and hypoxia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7910" y="5646717"/>
            <a:ext cx="52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Results for June 2007 from ROMS with Oxygen and inorganic Carbon</a:t>
            </a:r>
          </a:p>
          <a:p>
            <a:r>
              <a:rPr lang="en-US" dirty="0" smtClean="0"/>
              <a:t>Manuscript by Laurent et al. in review by GRL</a:t>
            </a:r>
            <a:endParaRPr lang="en-US" dirty="0"/>
          </a:p>
        </p:txBody>
      </p:sp>
      <p:pic>
        <p:nvPicPr>
          <p:cNvPr id="4" name="Picture 3" descr="oxygen_2007_JetMgL_All_GR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8" r="1064" b="11539"/>
          <a:stretch/>
        </p:blipFill>
        <p:spPr>
          <a:xfrm>
            <a:off x="206906" y="941748"/>
            <a:ext cx="5308211" cy="2261625"/>
          </a:xfrm>
          <a:prstGeom prst="rect">
            <a:avLst/>
          </a:prstGeom>
        </p:spPr>
      </p:pic>
      <p:pic>
        <p:nvPicPr>
          <p:cNvPr id="5" name="Picture 4" descr="PH_2007_JetMgL_All_GR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8" r="1054" b="11831"/>
          <a:stretch/>
        </p:blipFill>
        <p:spPr>
          <a:xfrm>
            <a:off x="206906" y="3281852"/>
            <a:ext cx="5358154" cy="22045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57696" y="1005959"/>
            <a:ext cx="31749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model realistically simulates bottom water hypoxia and eutrophication-driven acidification (low pH)</a:t>
            </a:r>
          </a:p>
          <a:p>
            <a:endParaRPr lang="en-US" dirty="0"/>
          </a:p>
          <a:p>
            <a:r>
              <a:rPr lang="en-US" dirty="0" smtClean="0"/>
              <a:t>Hypoxia and low pH are co-located; they are combined stressors affecting the ecosystem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108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969" y="271109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 change projection for 2100</a:t>
            </a:r>
            <a:endParaRPr lang="en-US" b="1" dirty="0"/>
          </a:p>
        </p:txBody>
      </p:sp>
      <p:pic>
        <p:nvPicPr>
          <p:cNvPr id="3" name="Picture 2" descr="carbonMap_CMIP5_oxygen_Future_200708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12" y="999936"/>
            <a:ext cx="4022584" cy="2329105"/>
          </a:xfrm>
          <a:prstGeom prst="rect">
            <a:avLst/>
          </a:prstGeom>
        </p:spPr>
      </p:pic>
      <p:pic>
        <p:nvPicPr>
          <p:cNvPr id="4" name="Picture 3" descr="carbonMap_CMIP5_oxygen_Present_200708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28" y="999936"/>
            <a:ext cx="4022584" cy="23291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4106" y="707142"/>
            <a:ext cx="91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Present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528244" y="707142"/>
            <a:ext cx="81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Future</a:t>
            </a:r>
            <a:endParaRPr lang="en-US" b="1" dirty="0"/>
          </a:p>
        </p:txBody>
      </p:sp>
      <p:pic>
        <p:nvPicPr>
          <p:cNvPr id="7" name="Picture 6" descr="carbonMap_CMIP5_PH_073a1_Present_200708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37" y="3082918"/>
            <a:ext cx="4114075" cy="2382079"/>
          </a:xfrm>
          <a:prstGeom prst="rect">
            <a:avLst/>
          </a:prstGeom>
        </p:spPr>
      </p:pic>
      <p:pic>
        <p:nvPicPr>
          <p:cNvPr id="8" name="Picture 7" descr="carbonMap_CMIP5_PH_Future_200708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06" y="3080304"/>
            <a:ext cx="4118590" cy="23846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63" y="1269935"/>
            <a:ext cx="125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Bottom DO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763" y="3452902"/>
            <a:ext cx="122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Bottom pH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6622" y="5293904"/>
            <a:ext cx="88259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Future projection show expansion of hypoxic area (primarily due to increased density stratification) and dramatic drop in pH (due to the combination of atmospheric CO</a:t>
            </a:r>
            <a:r>
              <a:rPr lang="en-US" baseline="-25000" dirty="0" smtClean="0"/>
              <a:t>2</a:t>
            </a:r>
            <a:r>
              <a:rPr lang="en-US" dirty="0" smtClean="0"/>
              <a:t> levels and enhanced stratification).</a:t>
            </a:r>
          </a:p>
          <a:p>
            <a:r>
              <a:rPr lang="en-US" dirty="0" smtClean="0"/>
              <a:t>Bottom waters are </a:t>
            </a:r>
            <a:r>
              <a:rPr lang="en-US" dirty="0" err="1" smtClean="0"/>
              <a:t>undersaturated</a:t>
            </a:r>
            <a:r>
              <a:rPr lang="en-US" dirty="0" smtClean="0"/>
              <a:t> with respect to aragonite by 2100.</a:t>
            </a:r>
          </a:p>
          <a:p>
            <a:r>
              <a:rPr lang="en-US" dirty="0" smtClean="0"/>
              <a:t>Manuscript in preparation by Laurent et 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64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952" y="180865"/>
            <a:ext cx="817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Distribution of hypoxic area 2016 at the time the hypoxia monitoring cruise would have occurred – horizontal view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9952" y="827196"/>
            <a:ext cx="3323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 (hypoxic area: 13,900 km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9952" y="3830311"/>
            <a:ext cx="345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FVCOM (hypoxic area: 21,100 km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botO2Map_2016_NARR_midcruis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7" b="6274"/>
          <a:stretch/>
        </p:blipFill>
        <p:spPr>
          <a:xfrm>
            <a:off x="1646617" y="1171693"/>
            <a:ext cx="5719379" cy="2473952"/>
          </a:xfrm>
          <a:prstGeom prst="rect">
            <a:avLst/>
          </a:prstGeom>
        </p:spPr>
      </p:pic>
      <p:pic>
        <p:nvPicPr>
          <p:cNvPr id="7" name="Picture 6" descr="botO2Map_2016_FVCOM_midcruis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0" b="6790"/>
          <a:stretch/>
        </p:blipFill>
        <p:spPr>
          <a:xfrm>
            <a:off x="1445171" y="4199643"/>
            <a:ext cx="5973379" cy="253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90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tO2Map_2016_FVCOM_ma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66" y="3983151"/>
            <a:ext cx="5763172" cy="2882969"/>
          </a:xfrm>
          <a:prstGeom prst="rect">
            <a:avLst/>
          </a:prstGeom>
        </p:spPr>
      </p:pic>
      <p:pic>
        <p:nvPicPr>
          <p:cNvPr id="5" name="Picture 4" descr="botO2Map_2016_NARR_ma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66" y="1119779"/>
            <a:ext cx="5763172" cy="28829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952" y="180865"/>
            <a:ext cx="817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Distribution of hypoxic area 2016 when hypoxic area was at its annual maximum – horizontal view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9952" y="958575"/>
            <a:ext cx="3769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 (max hypoxic area: 17,400 km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1236" y="3824762"/>
            <a:ext cx="3898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FVCOM (max hypoxic area: 25,100 km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0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952" y="180865"/>
            <a:ext cx="817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Distribution of hypoxic area 2016 from ROMS – 3D animation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49371" y="5807451"/>
            <a:ext cx="68702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animation is also available for 2015</a:t>
            </a:r>
          </a:p>
          <a:p>
            <a:r>
              <a:rPr lang="en-US" dirty="0" smtClean="0"/>
              <a:t>Both can be found here: 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memg.ocean.dal.ca</a:t>
            </a:r>
            <a:r>
              <a:rPr lang="en-US" dirty="0" smtClean="0"/>
              <a:t>/</a:t>
            </a:r>
            <a:r>
              <a:rPr lang="en-US" dirty="0" err="1" smtClean="0"/>
              <a:t>fennelk</a:t>
            </a:r>
            <a:r>
              <a:rPr lang="en-US" dirty="0" smtClean="0"/>
              <a:t>/</a:t>
            </a:r>
            <a:r>
              <a:rPr lang="en-US" dirty="0" err="1" smtClean="0"/>
              <a:t>wip</a:t>
            </a:r>
            <a:r>
              <a:rPr lang="en-US" dirty="0" smtClean="0"/>
              <a:t>/COMT_2016_hindcast/movies/</a:t>
            </a:r>
            <a:endParaRPr lang="en-US" dirty="0"/>
          </a:p>
        </p:txBody>
      </p:sp>
      <p:pic>
        <p:nvPicPr>
          <p:cNvPr id="4" name="CrossSec_3d_NARR_20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2098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8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442" y="149223"/>
            <a:ext cx="838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Distribution of hypoxic area in 2015 and 2016 at the time of the hypoxia monitoring cruise (both from ROMS) – horizontal view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2442" y="3817567"/>
            <a:ext cx="40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Area is slightly smaller in 2016 than 2015:</a:t>
            </a:r>
            <a:endParaRPr lang="en-US" dirty="0"/>
          </a:p>
        </p:txBody>
      </p:sp>
      <p:pic>
        <p:nvPicPr>
          <p:cNvPr id="5" name="Picture 4" descr="timeseries_hypoxic_area_2015_2016_NA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556" y="3525981"/>
            <a:ext cx="3932857" cy="3073639"/>
          </a:xfrm>
          <a:prstGeom prst="rect">
            <a:avLst/>
          </a:prstGeom>
        </p:spPr>
      </p:pic>
      <p:pic>
        <p:nvPicPr>
          <p:cNvPr id="6" name="Picture 5" descr="Slide_02_botO2Map_2016_ROMS_NARR_midcru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580" y="916628"/>
            <a:ext cx="4679248" cy="2340747"/>
          </a:xfrm>
          <a:prstGeom prst="rect">
            <a:avLst/>
          </a:prstGeom>
        </p:spPr>
      </p:pic>
      <p:pic>
        <p:nvPicPr>
          <p:cNvPr id="7" name="Picture 6" descr="botO2Map_2015_ROMS_NARR_midcrui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628"/>
            <a:ext cx="4807862" cy="240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9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rossSec_3d_2015_NARR_midcruis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r="18199" b="1916"/>
          <a:stretch/>
        </p:blipFill>
        <p:spPr>
          <a:xfrm>
            <a:off x="0" y="893379"/>
            <a:ext cx="4668345" cy="34741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2442" y="149223"/>
            <a:ext cx="838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Distribution of hypoxic area in 2015 and 2016 at the time of the hypoxia monitoring cruise (both from ROMS) – 3D view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2254" y="107804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8" name="Picture 7" descr="CrossSec_3d_2016_NARR_midcruis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r="18095"/>
          <a:stretch/>
        </p:blipFill>
        <p:spPr>
          <a:xfrm>
            <a:off x="4379310" y="2528187"/>
            <a:ext cx="4764690" cy="3605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55620" y="264058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548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ssissippi_disch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3987"/>
            <a:ext cx="4822438" cy="3766859"/>
          </a:xfrm>
          <a:prstGeom prst="rect">
            <a:avLst/>
          </a:prstGeom>
        </p:spPr>
      </p:pic>
      <p:pic>
        <p:nvPicPr>
          <p:cNvPr id="3" name="Picture 2" descr="Mississippi_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77" y="1063987"/>
            <a:ext cx="4621875" cy="3610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1397" y="4830846"/>
            <a:ext cx="2784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the large freshwater discharge and DIN load in summer 2015</a:t>
            </a:r>
            <a:r>
              <a:rPr lang="en-US" dirty="0" smtClean="0"/>
              <a:t>.</a:t>
            </a:r>
            <a:endParaRPr lang="en-US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072766" y="2239524"/>
            <a:ext cx="1959407" cy="2684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768261" y="2230134"/>
            <a:ext cx="930368" cy="2694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98240" y="364687"/>
            <a:ext cx="584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Freshwater and inorganic nitrogen loads for 2015 and 2016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31187" y="5535622"/>
            <a:ext cx="2850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 smtClean="0"/>
              <a:t>2016 both are closer to average in the summer</a:t>
            </a:r>
            <a:r>
              <a:rPr lang="en-US" dirty="0" smtClean="0"/>
              <a:t>.</a:t>
            </a:r>
            <a:endParaRPr lang="en-US" dirty="0" smtClean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960827" y="3315878"/>
            <a:ext cx="530602" cy="22197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9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485" y="293343"/>
            <a:ext cx="6877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Comparison of simulated bottom DO with SEAMAP observations 2016</a:t>
            </a:r>
            <a:endParaRPr lang="en-US" b="1" dirty="0"/>
          </a:p>
        </p:txBody>
      </p:sp>
      <p:pic>
        <p:nvPicPr>
          <p:cNvPr id="3" name="Picture 2" descr="botO2Map_JetMgL_SEAMAP_FVCOM_201606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80" y="662675"/>
            <a:ext cx="5878986" cy="2940904"/>
          </a:xfrm>
          <a:prstGeom prst="rect">
            <a:avLst/>
          </a:prstGeom>
        </p:spPr>
      </p:pic>
      <p:pic>
        <p:nvPicPr>
          <p:cNvPr id="4" name="Picture 3" descr="botO2Map_JetMgL_SEAMAP_NARR_201606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80" y="3474483"/>
            <a:ext cx="5950848" cy="2976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7739" y="1114636"/>
            <a:ext cx="97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FVCOM: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95827" y="3806904"/>
            <a:ext cx="845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ROMS: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5827" y="6266669"/>
            <a:ext cx="397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Colored dots represent the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4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485" y="293343"/>
            <a:ext cx="6877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Comparison of simulated bottom DO with SEAMAP observations 2015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49485" y="922005"/>
            <a:ext cx="2712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Only available from ROMS</a:t>
            </a:r>
            <a:endParaRPr lang="en-US" b="1" dirty="0"/>
          </a:p>
        </p:txBody>
      </p:sp>
      <p:pic>
        <p:nvPicPr>
          <p:cNvPr id="4" name="Picture 3" descr="botO2Map_2015_SEAMAP_ROMS_NARR_latecrui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1337"/>
            <a:ext cx="9144000" cy="4574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827" y="6266669"/>
            <a:ext cx="397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Colored dots represent the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414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429</Words>
  <Application>Microsoft Macintosh PowerPoint</Application>
  <PresentationFormat>On-screen Show (4:3)</PresentationFormat>
  <Paragraphs>50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Katja Fennel</dc:creator>
  <cp:lastModifiedBy>Katja Fennel</cp:lastModifiedBy>
  <cp:revision>20</cp:revision>
  <dcterms:created xsi:type="dcterms:W3CDTF">2016-11-25T16:21:54Z</dcterms:created>
  <dcterms:modified xsi:type="dcterms:W3CDTF">2016-11-25T21:19:18Z</dcterms:modified>
</cp:coreProperties>
</file>